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60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3" r:id="rId6"/>
    <p:sldId id="264" r:id="rId7"/>
    <p:sldId id="260" r:id="rId8"/>
    <p:sldId id="261" r:id="rId9"/>
    <p:sldId id="262" r:id="rId10"/>
    <p:sldId id="267" r:id="rId11"/>
    <p:sldId id="266" r:id="rId12"/>
    <p:sldId id="265" r:id="rId13"/>
    <p:sldId id="268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E3FDE45-AF77-4B5C-9715-49D594BDF05E}" styleName="Light Style 1 - Accent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92" d="100"/>
          <a:sy n="92" d="100"/>
        </p:scale>
        <p:origin x="-1576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notesMaster" Target="notesMasters/notesMaster1.xml"/><Relationship Id="rId16" Type="http://schemas.openxmlformats.org/officeDocument/2006/relationships/printerSettings" Target="printerSettings/printerSettings1.bin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E02FABB-B28D-3340-98D3-3F4C39169CF6}" type="datetimeFigureOut">
              <a:rPr lang="en-US" smtClean="0"/>
              <a:t>2/28/12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24994A-D057-6845-9C4A-9A6C7F0F6B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17293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24994A-D057-6845-9C4A-9A6C7F0F6B3F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769691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24994A-D057-6845-9C4A-9A6C7F0F6B3F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61881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24994A-D057-6845-9C4A-9A6C7F0F6B3F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062992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24994A-D057-6845-9C4A-9A6C7F0F6B3F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26444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24994A-D057-6845-9C4A-9A6C7F0F6B3F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281501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24994A-D057-6845-9C4A-9A6C7F0F6B3F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72020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2/28/12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2/28/12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2/28/12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2/28/12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2/28/12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2/28/12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2/28/12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2/28/12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2/28/12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2/28/12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2/28/12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8E80666-FB37-4B36-9149-507F3B0178E3}" type="datetimeFigureOut">
              <a:rPr lang="en-US" smtClean="0"/>
              <a:pPr/>
              <a:t>2/28/12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D7E63A33-8271-4DD0-9C48-789913D7C11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  <p:sldLayoutId id="2147483971" r:id="rId1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Naming and writing formulas</a:t>
            </a: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effectLst/>
              </a:rPr>
              <a:t>Compounds with Polyatomic Ions</a:t>
            </a:r>
            <a:endParaRPr lang="en-US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8142871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136825" y="91758"/>
            <a:ext cx="2039243" cy="639762"/>
          </a:xfrm>
        </p:spPr>
        <p:txBody>
          <a:bodyPr/>
          <a:lstStyle/>
          <a:p>
            <a:r>
              <a:rPr lang="en-US" dirty="0" err="1" smtClean="0"/>
              <a:t>Cations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136825" y="3316737"/>
            <a:ext cx="2234780" cy="639762"/>
          </a:xfrm>
        </p:spPr>
        <p:txBody>
          <a:bodyPr/>
          <a:lstStyle/>
          <a:p>
            <a:r>
              <a:rPr lang="en-US" dirty="0" smtClean="0"/>
              <a:t>Polyatomic Anions</a:t>
            </a:r>
            <a:endParaRPr lang="en-US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35662427"/>
              </p:ext>
            </p:extLst>
          </p:nvPr>
        </p:nvGraphicFramePr>
        <p:xfrm>
          <a:off x="2369328" y="3216045"/>
          <a:ext cx="6425798" cy="3511404"/>
        </p:xfrm>
        <a:graphic>
          <a:graphicData uri="http://schemas.openxmlformats.org/drawingml/2006/table">
            <a:tbl>
              <a:tblPr firstRow="1" bandRow="1">
                <a:tableStyleId>{0E3FDE45-AF77-4B5C-9715-49D594BDF05E}</a:tableStyleId>
              </a:tblPr>
              <a:tblGrid>
                <a:gridCol w="3212899"/>
                <a:gridCol w="3212899"/>
              </a:tblGrid>
              <a:tr h="1170468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Cation</a:t>
                      </a:r>
                      <a:r>
                        <a:rPr lang="en-US" b="1" dirty="0" smtClean="0"/>
                        <a:t> involved: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/>
                        <a:t>Sn</a:t>
                      </a:r>
                      <a:r>
                        <a:rPr lang="en-US" sz="2400" b="1" baseline="30000" dirty="0" smtClean="0"/>
                        <a:t>4+</a:t>
                      </a:r>
                      <a:endParaRPr lang="en-US" sz="2400" b="1" baseline="30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Anion involved: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/>
                        <a:t>OH</a:t>
                      </a:r>
                      <a:r>
                        <a:rPr lang="en-US" sz="2400" b="1" baseline="30000" dirty="0" smtClean="0"/>
                        <a:t>1-</a:t>
                      </a:r>
                      <a:endParaRPr lang="en-US" sz="2400" b="1" baseline="30000" dirty="0" smtClean="0"/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Name of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Tin hydroxide</a:t>
                      </a:r>
                      <a:endParaRPr lang="en-US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Formula of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SnOH</a:t>
                      </a:r>
                      <a:r>
                        <a:rPr lang="en-US" sz="2400" b="1" baseline="-25000" dirty="0" smtClean="0">
                          <a:solidFill>
                            <a:srgbClr val="FF0000"/>
                          </a:solidFill>
                        </a:rPr>
                        <a:t>4</a:t>
                      </a:r>
                      <a:endParaRPr lang="en-US" sz="2400" b="1" baseline="-250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# of atoms in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6</a:t>
                      </a:r>
                      <a:endParaRPr lang="en-US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#</a:t>
                      </a:r>
                      <a:r>
                        <a:rPr lang="en-US" b="1" baseline="0" dirty="0" smtClean="0"/>
                        <a:t> of ions in compound</a:t>
                      </a:r>
                      <a:r>
                        <a:rPr lang="en-US" b="1" baseline="0" dirty="0" smtClean="0"/>
                        <a:t>:</a:t>
                      </a:r>
                    </a:p>
                    <a:p>
                      <a:endParaRPr lang="en-US" b="1" baseline="0" dirty="0" smtClean="0"/>
                    </a:p>
                    <a:p>
                      <a:pPr algn="ctr"/>
                      <a:r>
                        <a:rPr lang="en-US" sz="2400" b="1" baseline="0" dirty="0" smtClean="0">
                          <a:solidFill>
                            <a:srgbClr val="FF0000"/>
                          </a:solidFill>
                        </a:rPr>
                        <a:t>5</a:t>
                      </a:r>
                      <a:endParaRPr lang="en-US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" name="Content Placeholder 4"/>
          <p:cNvSpPr txBox="1">
            <a:spLocks/>
          </p:cNvSpPr>
          <p:nvPr/>
        </p:nvSpPr>
        <p:spPr>
          <a:xfrm>
            <a:off x="134548" y="3984249"/>
            <a:ext cx="2234780" cy="2743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4864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822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9728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38988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6420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65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860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87752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" indent="0">
              <a:buFont typeface="Georgia" pitchFamily="18" charset="0"/>
              <a:buNone/>
            </a:pPr>
            <a:r>
              <a:rPr lang="en-US" smtClean="0"/>
              <a:t>Acetate       C</a:t>
            </a:r>
            <a:r>
              <a:rPr lang="en-US" baseline="-25000" smtClean="0"/>
              <a:t>2</a:t>
            </a:r>
            <a:r>
              <a:rPr lang="en-US" smtClean="0"/>
              <a:t>H</a:t>
            </a:r>
            <a:r>
              <a:rPr lang="en-US" baseline="-25000" smtClean="0"/>
              <a:t>3</a:t>
            </a:r>
            <a:r>
              <a:rPr lang="en-US" smtClean="0"/>
              <a:t>O</a:t>
            </a:r>
            <a:r>
              <a:rPr lang="en-US" baseline="-25000" smtClean="0"/>
              <a:t>2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Carbonate   CO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Hydroxide  OH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Nitrate        NO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Phosphate   PO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3-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Sulfate        SO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  <a:endParaRPr lang="en-US" baseline="30000" dirty="0" smtClean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2"/>
          </p:nvPr>
        </p:nvSpPr>
        <p:spPr>
          <a:xfrm>
            <a:off x="150272" y="760565"/>
            <a:ext cx="2039243" cy="2743200"/>
          </a:xfrm>
        </p:spPr>
        <p:txBody>
          <a:bodyPr/>
          <a:lstStyle/>
          <a:p>
            <a:pPr marL="45720" indent="0">
              <a:buNone/>
            </a:pPr>
            <a:r>
              <a:rPr lang="en-US" dirty="0" smtClean="0"/>
              <a:t>Ammonium  NH</a:t>
            </a:r>
            <a:r>
              <a:rPr lang="en-US" baseline="-25000" dirty="0" smtClean="0"/>
              <a:t>4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Calcium        Ca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(II)        Fe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(III)       Fe</a:t>
            </a:r>
            <a:r>
              <a:rPr lang="en-US" baseline="30000" dirty="0" smtClean="0"/>
              <a:t>3+</a:t>
            </a:r>
          </a:p>
          <a:p>
            <a:pPr marL="45720" indent="0">
              <a:buNone/>
            </a:pPr>
            <a:r>
              <a:rPr lang="en-US" dirty="0" smtClean="0"/>
              <a:t>Sodium         Na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Tin (IV)        Sn</a:t>
            </a:r>
            <a:r>
              <a:rPr lang="en-US" baseline="30000" dirty="0" smtClean="0"/>
              <a:t>4+</a:t>
            </a:r>
            <a:endParaRPr lang="en-US" baseline="30000" dirty="0"/>
          </a:p>
        </p:txBody>
      </p:sp>
      <p:sp>
        <p:nvSpPr>
          <p:cNvPr id="6" name="Rectangle 5"/>
          <p:cNvSpPr/>
          <p:nvPr/>
        </p:nvSpPr>
        <p:spPr>
          <a:xfrm>
            <a:off x="2371605" y="381113"/>
            <a:ext cx="6219053" cy="230832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800" b="1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Spot the error…What’s wrong with the information in RED?</a:t>
            </a:r>
            <a:endParaRPr lang="en-US" sz="4800" b="1" dirty="0">
              <a:ln w="12700">
                <a:solidFill>
                  <a:schemeClr val="tx1"/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61428837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136825" y="91758"/>
            <a:ext cx="2039243" cy="639762"/>
          </a:xfrm>
        </p:spPr>
        <p:txBody>
          <a:bodyPr/>
          <a:lstStyle/>
          <a:p>
            <a:r>
              <a:rPr lang="en-US" dirty="0" err="1" smtClean="0"/>
              <a:t>Cations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136825" y="3316737"/>
            <a:ext cx="2234780" cy="639762"/>
          </a:xfrm>
        </p:spPr>
        <p:txBody>
          <a:bodyPr/>
          <a:lstStyle/>
          <a:p>
            <a:r>
              <a:rPr lang="en-US" dirty="0" smtClean="0"/>
              <a:t>Polyatomic Anions</a:t>
            </a:r>
            <a:endParaRPr lang="en-US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72216309"/>
              </p:ext>
            </p:extLst>
          </p:nvPr>
        </p:nvGraphicFramePr>
        <p:xfrm>
          <a:off x="2369328" y="3216045"/>
          <a:ext cx="6425798" cy="3511404"/>
        </p:xfrm>
        <a:graphic>
          <a:graphicData uri="http://schemas.openxmlformats.org/drawingml/2006/table">
            <a:tbl>
              <a:tblPr firstRow="1" bandRow="1">
                <a:tableStyleId>{0E3FDE45-AF77-4B5C-9715-49D594BDF05E}</a:tableStyleId>
              </a:tblPr>
              <a:tblGrid>
                <a:gridCol w="3212899"/>
                <a:gridCol w="3212899"/>
              </a:tblGrid>
              <a:tr h="1170468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Cation</a:t>
                      </a:r>
                      <a:r>
                        <a:rPr lang="en-US" b="1" dirty="0" smtClean="0"/>
                        <a:t> involved: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/>
                        <a:t>Sn</a:t>
                      </a:r>
                      <a:r>
                        <a:rPr lang="en-US" sz="2400" b="1" baseline="30000" dirty="0" smtClean="0"/>
                        <a:t>4+</a:t>
                      </a:r>
                      <a:endParaRPr lang="en-US" sz="2400" b="1" baseline="30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Anion involved: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/>
                        <a:t>OH</a:t>
                      </a:r>
                      <a:r>
                        <a:rPr lang="en-US" sz="2400" b="1" baseline="30000" dirty="0" smtClean="0"/>
                        <a:t>1-</a:t>
                      </a:r>
                      <a:endParaRPr lang="en-US" sz="2400" b="1" baseline="30000" dirty="0" smtClean="0"/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Name of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rgbClr val="000000"/>
                          </a:solidFill>
                        </a:rPr>
                        <a:t>Tin (IV) hydroxide</a:t>
                      </a:r>
                      <a:endParaRPr lang="en-US" sz="2400" b="1" dirty="0">
                        <a:solidFill>
                          <a:srgbClr val="00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Formula of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err="1" smtClean="0">
                          <a:solidFill>
                            <a:srgbClr val="000000"/>
                          </a:solidFill>
                        </a:rPr>
                        <a:t>Sn</a:t>
                      </a:r>
                      <a:r>
                        <a:rPr lang="en-US" sz="2400" b="1" dirty="0" smtClean="0">
                          <a:solidFill>
                            <a:srgbClr val="000000"/>
                          </a:solidFill>
                        </a:rPr>
                        <a:t>(OH)</a:t>
                      </a:r>
                      <a:r>
                        <a:rPr lang="en-US" sz="2400" b="1" baseline="-25000" dirty="0" smtClean="0">
                          <a:solidFill>
                            <a:srgbClr val="000000"/>
                          </a:solidFill>
                        </a:rPr>
                        <a:t>4</a:t>
                      </a:r>
                      <a:endParaRPr lang="en-US" sz="2400" b="1" baseline="-25000" dirty="0">
                        <a:solidFill>
                          <a:srgbClr val="000000"/>
                        </a:solidFill>
                      </a:endParaRP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# of atoms in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strike="sngStrike" dirty="0" smtClean="0">
                          <a:solidFill>
                            <a:srgbClr val="FF0000"/>
                          </a:solidFill>
                        </a:rPr>
                        <a:t>6</a:t>
                      </a:r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   </a:t>
                      </a:r>
                      <a:r>
                        <a:rPr lang="en-US" sz="2400" b="1" dirty="0" smtClean="0">
                          <a:solidFill>
                            <a:srgbClr val="000000"/>
                          </a:solidFill>
                        </a:rPr>
                        <a:t>10</a:t>
                      </a:r>
                      <a:endParaRPr lang="en-US" sz="2400" b="1" dirty="0">
                        <a:solidFill>
                          <a:srgbClr val="00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#</a:t>
                      </a:r>
                      <a:r>
                        <a:rPr lang="en-US" b="1" baseline="0" dirty="0" smtClean="0"/>
                        <a:t> of ions in compound</a:t>
                      </a:r>
                      <a:r>
                        <a:rPr lang="en-US" b="1" baseline="0" dirty="0" smtClean="0"/>
                        <a:t>:</a:t>
                      </a:r>
                    </a:p>
                    <a:p>
                      <a:endParaRPr lang="en-US" b="1" baseline="0" dirty="0" smtClean="0"/>
                    </a:p>
                    <a:p>
                      <a:pPr algn="ctr"/>
                      <a:r>
                        <a:rPr lang="en-US" sz="2400" b="1" baseline="0" dirty="0" smtClean="0">
                          <a:solidFill>
                            <a:srgbClr val="000000"/>
                          </a:solidFill>
                        </a:rPr>
                        <a:t>5</a:t>
                      </a:r>
                      <a:endParaRPr lang="en-US" sz="2400" b="1" dirty="0">
                        <a:solidFill>
                          <a:srgbClr val="00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" name="Content Placeholder 4"/>
          <p:cNvSpPr txBox="1">
            <a:spLocks/>
          </p:cNvSpPr>
          <p:nvPr/>
        </p:nvSpPr>
        <p:spPr>
          <a:xfrm>
            <a:off x="134548" y="3984249"/>
            <a:ext cx="2234780" cy="2743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4864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822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9728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38988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6420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65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860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87752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" indent="0">
              <a:buFont typeface="Georgia" pitchFamily="18" charset="0"/>
              <a:buNone/>
            </a:pPr>
            <a:r>
              <a:rPr lang="en-US" smtClean="0"/>
              <a:t>Acetate       C</a:t>
            </a:r>
            <a:r>
              <a:rPr lang="en-US" baseline="-25000" smtClean="0"/>
              <a:t>2</a:t>
            </a:r>
            <a:r>
              <a:rPr lang="en-US" smtClean="0"/>
              <a:t>H</a:t>
            </a:r>
            <a:r>
              <a:rPr lang="en-US" baseline="-25000" smtClean="0"/>
              <a:t>3</a:t>
            </a:r>
            <a:r>
              <a:rPr lang="en-US" smtClean="0"/>
              <a:t>O</a:t>
            </a:r>
            <a:r>
              <a:rPr lang="en-US" baseline="-25000" smtClean="0"/>
              <a:t>2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Carbonate   CO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Hydroxide  OH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Nitrate        NO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Phosphate   PO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3-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Sulfate        SO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  <a:endParaRPr lang="en-US" baseline="30000" dirty="0" smtClean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2"/>
          </p:nvPr>
        </p:nvSpPr>
        <p:spPr>
          <a:xfrm>
            <a:off x="150272" y="760565"/>
            <a:ext cx="2039243" cy="2743200"/>
          </a:xfrm>
        </p:spPr>
        <p:txBody>
          <a:bodyPr/>
          <a:lstStyle/>
          <a:p>
            <a:pPr marL="45720" indent="0">
              <a:buNone/>
            </a:pPr>
            <a:r>
              <a:rPr lang="en-US" dirty="0" smtClean="0"/>
              <a:t>Ammonium  NH</a:t>
            </a:r>
            <a:r>
              <a:rPr lang="en-US" baseline="-25000" dirty="0" smtClean="0"/>
              <a:t>4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Calcium        Ca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(II)        Fe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(III)       Fe</a:t>
            </a:r>
            <a:r>
              <a:rPr lang="en-US" baseline="30000" dirty="0" smtClean="0"/>
              <a:t>3+</a:t>
            </a:r>
          </a:p>
          <a:p>
            <a:pPr marL="45720" indent="0">
              <a:buNone/>
            </a:pPr>
            <a:r>
              <a:rPr lang="en-US" dirty="0" smtClean="0"/>
              <a:t>Sodium         Na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Tin (IV)        Sn</a:t>
            </a:r>
            <a:r>
              <a:rPr lang="en-US" baseline="30000" dirty="0" smtClean="0"/>
              <a:t>4+</a:t>
            </a:r>
            <a:endParaRPr lang="en-US" baseline="30000" dirty="0"/>
          </a:p>
        </p:txBody>
      </p:sp>
      <p:sp>
        <p:nvSpPr>
          <p:cNvPr id="6" name="Rectangle 5"/>
          <p:cNvSpPr/>
          <p:nvPr/>
        </p:nvSpPr>
        <p:spPr>
          <a:xfrm>
            <a:off x="2371605" y="381113"/>
            <a:ext cx="6219053" cy="230832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800" b="1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Spot the error…What’s wrong with the information in RED?</a:t>
            </a:r>
            <a:endParaRPr lang="en-US" sz="4800" b="1" dirty="0">
              <a:ln w="12700">
                <a:solidFill>
                  <a:schemeClr val="tx1"/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41264411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136825" y="91758"/>
            <a:ext cx="2039243" cy="639762"/>
          </a:xfrm>
        </p:spPr>
        <p:txBody>
          <a:bodyPr/>
          <a:lstStyle/>
          <a:p>
            <a:r>
              <a:rPr lang="en-US" dirty="0" err="1" smtClean="0"/>
              <a:t>Cations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136825" y="3316737"/>
            <a:ext cx="2234780" cy="639762"/>
          </a:xfrm>
        </p:spPr>
        <p:txBody>
          <a:bodyPr/>
          <a:lstStyle/>
          <a:p>
            <a:r>
              <a:rPr lang="en-US" dirty="0" smtClean="0"/>
              <a:t>Polyatomic Anions</a:t>
            </a:r>
            <a:endParaRPr lang="en-US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7694681"/>
              </p:ext>
            </p:extLst>
          </p:nvPr>
        </p:nvGraphicFramePr>
        <p:xfrm>
          <a:off x="2369328" y="3216045"/>
          <a:ext cx="6425798" cy="3511404"/>
        </p:xfrm>
        <a:graphic>
          <a:graphicData uri="http://schemas.openxmlformats.org/drawingml/2006/table">
            <a:tbl>
              <a:tblPr firstRow="1" bandRow="1">
                <a:tableStyleId>{0E3FDE45-AF77-4B5C-9715-49D594BDF05E}</a:tableStyleId>
              </a:tblPr>
              <a:tblGrid>
                <a:gridCol w="3212899"/>
                <a:gridCol w="3212899"/>
              </a:tblGrid>
              <a:tr h="1170468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Cation</a:t>
                      </a:r>
                      <a:r>
                        <a:rPr lang="en-US" b="1" dirty="0" smtClean="0"/>
                        <a:t> involved: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NH</a:t>
                      </a:r>
                      <a:r>
                        <a:rPr lang="en-US" sz="2400" b="1" baseline="30000" dirty="0" smtClean="0">
                          <a:solidFill>
                            <a:srgbClr val="FF0000"/>
                          </a:solidFill>
                        </a:rPr>
                        <a:t>4+</a:t>
                      </a:r>
                      <a:endParaRPr lang="en-US" sz="2400" b="1" baseline="300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Anion involved: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CO</a:t>
                      </a:r>
                      <a:r>
                        <a:rPr lang="en-US" sz="2400" b="1" baseline="-25000" dirty="0" smtClean="0">
                          <a:solidFill>
                            <a:srgbClr val="FF0000"/>
                          </a:solidFill>
                        </a:rPr>
                        <a:t>3</a:t>
                      </a:r>
                      <a:r>
                        <a:rPr lang="en-US" sz="2400" b="1" baseline="30000" dirty="0" smtClean="0">
                          <a:solidFill>
                            <a:srgbClr val="FF0000"/>
                          </a:solidFill>
                        </a:rPr>
                        <a:t>2-</a:t>
                      </a:r>
                      <a:endParaRPr lang="en-US" sz="2400" b="1" baseline="3000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Name of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chemeClr val="tx1"/>
                          </a:solidFill>
                        </a:rPr>
                        <a:t>Ammonium carbonate</a:t>
                      </a:r>
                      <a:endParaRPr lang="en-US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Formula of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(NH</a:t>
                      </a:r>
                      <a:r>
                        <a:rPr lang="en-US" sz="2400" b="1" baseline="-25000" dirty="0" smtClean="0">
                          <a:solidFill>
                            <a:srgbClr val="FF0000"/>
                          </a:solidFill>
                        </a:rPr>
                        <a:t>4</a:t>
                      </a:r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)</a:t>
                      </a:r>
                      <a:r>
                        <a:rPr lang="en-US" sz="2400" b="1" baseline="-2500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(CO</a:t>
                      </a:r>
                      <a:r>
                        <a:rPr lang="en-US" sz="2400" b="1" baseline="-25000" dirty="0" smtClean="0">
                          <a:solidFill>
                            <a:srgbClr val="FF0000"/>
                          </a:solidFill>
                        </a:rPr>
                        <a:t>3</a:t>
                      </a:r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)</a:t>
                      </a:r>
                      <a:endParaRPr lang="en-US" sz="2400" b="1" baseline="-250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# of atoms in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14</a:t>
                      </a:r>
                      <a:endParaRPr lang="en-US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#</a:t>
                      </a:r>
                      <a:r>
                        <a:rPr lang="en-US" b="1" baseline="0" dirty="0" smtClean="0"/>
                        <a:t> of ions in compound</a:t>
                      </a:r>
                      <a:r>
                        <a:rPr lang="en-US" b="1" baseline="0" dirty="0" smtClean="0"/>
                        <a:t>:</a:t>
                      </a:r>
                    </a:p>
                    <a:p>
                      <a:endParaRPr lang="en-US" b="1" baseline="0" dirty="0" smtClean="0"/>
                    </a:p>
                    <a:p>
                      <a:pPr algn="ctr"/>
                      <a:r>
                        <a:rPr lang="en-US" sz="2400" b="1" baseline="0" dirty="0" smtClean="0">
                          <a:solidFill>
                            <a:srgbClr val="FF0000"/>
                          </a:solidFill>
                        </a:rPr>
                        <a:t>3</a:t>
                      </a:r>
                      <a:endParaRPr lang="en-US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" name="Content Placeholder 4"/>
          <p:cNvSpPr txBox="1">
            <a:spLocks/>
          </p:cNvSpPr>
          <p:nvPr/>
        </p:nvSpPr>
        <p:spPr>
          <a:xfrm>
            <a:off x="134548" y="3984249"/>
            <a:ext cx="2234780" cy="2743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4864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822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9728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38988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6420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65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860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87752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" indent="0">
              <a:buFont typeface="Georgia" pitchFamily="18" charset="0"/>
              <a:buNone/>
            </a:pPr>
            <a:r>
              <a:rPr lang="en-US" smtClean="0"/>
              <a:t>Acetate       C</a:t>
            </a:r>
            <a:r>
              <a:rPr lang="en-US" baseline="-25000" smtClean="0"/>
              <a:t>2</a:t>
            </a:r>
            <a:r>
              <a:rPr lang="en-US" smtClean="0"/>
              <a:t>H</a:t>
            </a:r>
            <a:r>
              <a:rPr lang="en-US" baseline="-25000" smtClean="0"/>
              <a:t>3</a:t>
            </a:r>
            <a:r>
              <a:rPr lang="en-US" smtClean="0"/>
              <a:t>O</a:t>
            </a:r>
            <a:r>
              <a:rPr lang="en-US" baseline="-25000" smtClean="0"/>
              <a:t>2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Carbonate   CO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Hydroxide  OH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Nitrate        NO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Phosphate   PO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3-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Sulfate        SO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  <a:endParaRPr lang="en-US" baseline="30000" dirty="0" smtClean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2"/>
          </p:nvPr>
        </p:nvSpPr>
        <p:spPr>
          <a:xfrm>
            <a:off x="150272" y="760565"/>
            <a:ext cx="2039243" cy="2743200"/>
          </a:xfrm>
        </p:spPr>
        <p:txBody>
          <a:bodyPr/>
          <a:lstStyle/>
          <a:p>
            <a:pPr marL="45720" indent="0">
              <a:buNone/>
            </a:pPr>
            <a:r>
              <a:rPr lang="en-US" dirty="0" smtClean="0"/>
              <a:t>Ammonium  NH</a:t>
            </a:r>
            <a:r>
              <a:rPr lang="en-US" baseline="-25000" dirty="0" smtClean="0"/>
              <a:t>4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Calcium        Ca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(II)        Fe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(III)       Fe</a:t>
            </a:r>
            <a:r>
              <a:rPr lang="en-US" baseline="30000" dirty="0" smtClean="0"/>
              <a:t>3+</a:t>
            </a:r>
          </a:p>
          <a:p>
            <a:pPr marL="45720" indent="0">
              <a:buNone/>
            </a:pPr>
            <a:r>
              <a:rPr lang="en-US" dirty="0" smtClean="0"/>
              <a:t>Sodium         Na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Tin (IV)        Sn</a:t>
            </a:r>
            <a:r>
              <a:rPr lang="en-US" baseline="30000" dirty="0" smtClean="0"/>
              <a:t>4+</a:t>
            </a:r>
            <a:endParaRPr lang="en-US" baseline="30000" dirty="0"/>
          </a:p>
        </p:txBody>
      </p:sp>
      <p:sp>
        <p:nvSpPr>
          <p:cNvPr id="6" name="Rectangle 5"/>
          <p:cNvSpPr/>
          <p:nvPr/>
        </p:nvSpPr>
        <p:spPr>
          <a:xfrm>
            <a:off x="2371605" y="381113"/>
            <a:ext cx="6219053" cy="230832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800" b="1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Spot the error…What’s wrong with the information in RED?</a:t>
            </a:r>
            <a:endParaRPr lang="en-US" sz="4800" b="1" dirty="0">
              <a:ln w="12700">
                <a:solidFill>
                  <a:schemeClr val="tx1"/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15908361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136825" y="91758"/>
            <a:ext cx="2039243" cy="639762"/>
          </a:xfrm>
        </p:spPr>
        <p:txBody>
          <a:bodyPr/>
          <a:lstStyle/>
          <a:p>
            <a:r>
              <a:rPr lang="en-US" dirty="0" err="1" smtClean="0"/>
              <a:t>Cations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136825" y="3316737"/>
            <a:ext cx="2234780" cy="639762"/>
          </a:xfrm>
        </p:spPr>
        <p:txBody>
          <a:bodyPr/>
          <a:lstStyle/>
          <a:p>
            <a:r>
              <a:rPr lang="en-US" dirty="0" smtClean="0"/>
              <a:t>Polyatomic Anions</a:t>
            </a:r>
            <a:endParaRPr lang="en-US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6150640"/>
              </p:ext>
            </p:extLst>
          </p:nvPr>
        </p:nvGraphicFramePr>
        <p:xfrm>
          <a:off x="2369328" y="3216045"/>
          <a:ext cx="6425798" cy="3603788"/>
        </p:xfrm>
        <a:graphic>
          <a:graphicData uri="http://schemas.openxmlformats.org/drawingml/2006/table">
            <a:tbl>
              <a:tblPr firstRow="1" bandRow="1">
                <a:tableStyleId>{0E3FDE45-AF77-4B5C-9715-49D594BDF05E}</a:tableStyleId>
              </a:tblPr>
              <a:tblGrid>
                <a:gridCol w="3212899"/>
                <a:gridCol w="3212899"/>
              </a:tblGrid>
              <a:tr h="1170468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Cation</a:t>
                      </a:r>
                      <a:r>
                        <a:rPr lang="en-US" b="1" dirty="0" smtClean="0"/>
                        <a:t> involved:</a:t>
                      </a:r>
                    </a:p>
                    <a:p>
                      <a:endParaRPr lang="en-US" b="1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b="1" strike="sngStrike" dirty="0" smtClean="0">
                          <a:solidFill>
                            <a:srgbClr val="FF0000"/>
                          </a:solidFill>
                        </a:rPr>
                        <a:t>NH</a:t>
                      </a:r>
                      <a:r>
                        <a:rPr lang="en-US" sz="2400" b="1" strike="sngStrike" baseline="30000" dirty="0" smtClean="0">
                          <a:solidFill>
                            <a:srgbClr val="FF0000"/>
                          </a:solidFill>
                        </a:rPr>
                        <a:t>4+</a:t>
                      </a:r>
                      <a:r>
                        <a:rPr lang="en-US" sz="2400" b="1" strike="noStrike" baseline="30000" dirty="0" smtClean="0">
                          <a:solidFill>
                            <a:srgbClr val="FF0000"/>
                          </a:solidFill>
                        </a:rPr>
                        <a:t>        </a:t>
                      </a:r>
                      <a:r>
                        <a:rPr lang="en-US" sz="2400" b="1" dirty="0" smtClean="0">
                          <a:solidFill>
                            <a:srgbClr val="000000"/>
                          </a:solidFill>
                        </a:rPr>
                        <a:t>NH</a:t>
                      </a:r>
                      <a:r>
                        <a:rPr lang="en-US" sz="2400" b="1" baseline="-25000" dirty="0" smtClean="0">
                          <a:solidFill>
                            <a:srgbClr val="000000"/>
                          </a:solidFill>
                        </a:rPr>
                        <a:t>4</a:t>
                      </a:r>
                      <a:r>
                        <a:rPr lang="en-US" sz="2400" b="1" baseline="30000" dirty="0" smtClean="0">
                          <a:solidFill>
                            <a:srgbClr val="000000"/>
                          </a:solidFill>
                        </a:rPr>
                        <a:t>1+</a:t>
                      </a:r>
                    </a:p>
                    <a:p>
                      <a:pPr algn="ctr"/>
                      <a:endParaRPr lang="en-US" sz="2400" b="1" baseline="300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Anion involved: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rgbClr val="000000"/>
                          </a:solidFill>
                        </a:rPr>
                        <a:t>CO</a:t>
                      </a:r>
                      <a:r>
                        <a:rPr lang="en-US" sz="2400" b="1" baseline="-25000" dirty="0" smtClean="0">
                          <a:solidFill>
                            <a:srgbClr val="000000"/>
                          </a:solidFill>
                        </a:rPr>
                        <a:t>3</a:t>
                      </a:r>
                      <a:r>
                        <a:rPr lang="en-US" sz="2400" b="1" baseline="30000" dirty="0" smtClean="0">
                          <a:solidFill>
                            <a:srgbClr val="000000"/>
                          </a:solidFill>
                        </a:rPr>
                        <a:t>2-</a:t>
                      </a:r>
                      <a:endParaRPr lang="en-US" sz="2400" b="1" baseline="30000" dirty="0" smtClean="0">
                        <a:solidFill>
                          <a:srgbClr val="000000"/>
                        </a:solidFill>
                      </a:endParaRP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Name of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chemeClr val="tx1"/>
                          </a:solidFill>
                        </a:rPr>
                        <a:t>Ammonium carbonate</a:t>
                      </a:r>
                      <a:endParaRPr lang="en-US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Formula of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strike="sngStrike" dirty="0" smtClean="0">
                          <a:solidFill>
                            <a:srgbClr val="FF0000"/>
                          </a:solidFill>
                        </a:rPr>
                        <a:t>(NH</a:t>
                      </a:r>
                      <a:r>
                        <a:rPr lang="en-US" sz="1600" b="1" strike="sngStrike" baseline="-25000" dirty="0" smtClean="0">
                          <a:solidFill>
                            <a:srgbClr val="FF0000"/>
                          </a:solidFill>
                        </a:rPr>
                        <a:t>4</a:t>
                      </a:r>
                      <a:r>
                        <a:rPr lang="en-US" sz="1600" b="1" strike="sngStrike" dirty="0" smtClean="0">
                          <a:solidFill>
                            <a:srgbClr val="FF0000"/>
                          </a:solidFill>
                        </a:rPr>
                        <a:t>)</a:t>
                      </a:r>
                      <a:r>
                        <a:rPr lang="en-US" sz="1600" b="1" strike="sngStrike" baseline="-2500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en-US" sz="1600" b="1" strike="sngStrike" dirty="0" smtClean="0">
                          <a:solidFill>
                            <a:srgbClr val="FF0000"/>
                          </a:solidFill>
                        </a:rPr>
                        <a:t>(CO</a:t>
                      </a:r>
                      <a:r>
                        <a:rPr lang="en-US" sz="1600" b="1" strike="sngStrike" baseline="-25000" dirty="0" smtClean="0">
                          <a:solidFill>
                            <a:srgbClr val="FF0000"/>
                          </a:solidFill>
                        </a:rPr>
                        <a:t>3</a:t>
                      </a:r>
                      <a:r>
                        <a:rPr lang="en-US" sz="1600" b="1" strike="sngStrike" dirty="0" smtClean="0">
                          <a:solidFill>
                            <a:srgbClr val="FF0000"/>
                          </a:solidFill>
                        </a:rPr>
                        <a:t>)</a:t>
                      </a:r>
                      <a:r>
                        <a:rPr lang="en-US" sz="1600" b="1" strike="noStrike" dirty="0" smtClean="0">
                          <a:solidFill>
                            <a:srgbClr val="FF0000"/>
                          </a:solidFill>
                        </a:rPr>
                        <a:t>       </a:t>
                      </a:r>
                      <a:r>
                        <a:rPr lang="en-US" sz="2400" b="1" dirty="0" smtClean="0">
                          <a:solidFill>
                            <a:srgbClr val="000000"/>
                          </a:solidFill>
                        </a:rPr>
                        <a:t>(NH</a:t>
                      </a:r>
                      <a:r>
                        <a:rPr lang="en-US" sz="2400" b="1" baseline="-25000" dirty="0" smtClean="0">
                          <a:solidFill>
                            <a:srgbClr val="000000"/>
                          </a:solidFill>
                        </a:rPr>
                        <a:t>4</a:t>
                      </a:r>
                      <a:r>
                        <a:rPr lang="en-US" sz="2400" b="1" dirty="0" smtClean="0">
                          <a:solidFill>
                            <a:srgbClr val="000000"/>
                          </a:solidFill>
                        </a:rPr>
                        <a:t>)</a:t>
                      </a:r>
                      <a:r>
                        <a:rPr lang="en-US" sz="2400" b="1" baseline="-25000" dirty="0" smtClean="0">
                          <a:solidFill>
                            <a:srgbClr val="000000"/>
                          </a:solidFill>
                        </a:rPr>
                        <a:t>2</a:t>
                      </a:r>
                      <a:r>
                        <a:rPr lang="en-US" sz="2400" b="1" dirty="0" smtClean="0">
                          <a:solidFill>
                            <a:srgbClr val="000000"/>
                          </a:solidFill>
                        </a:rPr>
                        <a:t>CO</a:t>
                      </a:r>
                      <a:r>
                        <a:rPr lang="en-US" sz="2400" b="1" baseline="-25000" dirty="0" smtClean="0">
                          <a:solidFill>
                            <a:srgbClr val="000000"/>
                          </a:solidFill>
                        </a:rPr>
                        <a:t>3</a:t>
                      </a:r>
                    </a:p>
                    <a:p>
                      <a:pPr algn="ctr"/>
                      <a:endParaRPr lang="en-US" sz="2400" b="1" baseline="-250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# of atoms in compound</a:t>
                      </a:r>
                      <a:r>
                        <a:rPr lang="en-US" b="1" dirty="0" smtClean="0"/>
                        <a:t>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>
                          <a:solidFill>
                            <a:srgbClr val="000000"/>
                          </a:solidFill>
                        </a:rPr>
                        <a:t>14</a:t>
                      </a:r>
                      <a:endParaRPr lang="en-US" sz="2400" b="1" dirty="0">
                        <a:solidFill>
                          <a:srgbClr val="00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#</a:t>
                      </a:r>
                      <a:r>
                        <a:rPr lang="en-US" b="1" baseline="0" dirty="0" smtClean="0"/>
                        <a:t> of ions in compound</a:t>
                      </a:r>
                      <a:r>
                        <a:rPr lang="en-US" b="1" baseline="0" dirty="0" smtClean="0"/>
                        <a:t>:</a:t>
                      </a:r>
                    </a:p>
                    <a:p>
                      <a:endParaRPr lang="en-US" b="1" baseline="0" dirty="0" smtClean="0"/>
                    </a:p>
                    <a:p>
                      <a:pPr algn="ctr"/>
                      <a:r>
                        <a:rPr lang="en-US" sz="2400" b="1" baseline="0" dirty="0" smtClean="0">
                          <a:solidFill>
                            <a:srgbClr val="000000"/>
                          </a:solidFill>
                        </a:rPr>
                        <a:t>3</a:t>
                      </a:r>
                      <a:endParaRPr lang="en-US" sz="2400" b="1" dirty="0">
                        <a:solidFill>
                          <a:srgbClr val="00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" name="Content Placeholder 4"/>
          <p:cNvSpPr txBox="1">
            <a:spLocks/>
          </p:cNvSpPr>
          <p:nvPr/>
        </p:nvSpPr>
        <p:spPr>
          <a:xfrm>
            <a:off x="134548" y="3984249"/>
            <a:ext cx="2234780" cy="2743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4864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822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9728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38988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6420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65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860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87752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" indent="0">
              <a:buFont typeface="Georgia" pitchFamily="18" charset="0"/>
              <a:buNone/>
            </a:pPr>
            <a:r>
              <a:rPr lang="en-US" smtClean="0"/>
              <a:t>Acetate       C</a:t>
            </a:r>
            <a:r>
              <a:rPr lang="en-US" baseline="-25000" smtClean="0"/>
              <a:t>2</a:t>
            </a:r>
            <a:r>
              <a:rPr lang="en-US" smtClean="0"/>
              <a:t>H</a:t>
            </a:r>
            <a:r>
              <a:rPr lang="en-US" baseline="-25000" smtClean="0"/>
              <a:t>3</a:t>
            </a:r>
            <a:r>
              <a:rPr lang="en-US" smtClean="0"/>
              <a:t>O</a:t>
            </a:r>
            <a:r>
              <a:rPr lang="en-US" baseline="-25000" smtClean="0"/>
              <a:t>2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Carbonate   CO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Hydroxide  OH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Nitrate        NO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Phosphate   PO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3-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Sulfate        SO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  <a:endParaRPr lang="en-US" baseline="30000" dirty="0" smtClean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2"/>
          </p:nvPr>
        </p:nvSpPr>
        <p:spPr>
          <a:xfrm>
            <a:off x="150272" y="760565"/>
            <a:ext cx="2039243" cy="2743200"/>
          </a:xfrm>
        </p:spPr>
        <p:txBody>
          <a:bodyPr/>
          <a:lstStyle/>
          <a:p>
            <a:pPr marL="45720" indent="0">
              <a:buNone/>
            </a:pPr>
            <a:r>
              <a:rPr lang="en-US" dirty="0" smtClean="0"/>
              <a:t>Ammonium  NH</a:t>
            </a:r>
            <a:r>
              <a:rPr lang="en-US" baseline="-25000" dirty="0" smtClean="0"/>
              <a:t>4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Calcium        Ca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(II)        Fe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(III)       Fe</a:t>
            </a:r>
            <a:r>
              <a:rPr lang="en-US" baseline="30000" dirty="0" smtClean="0"/>
              <a:t>3+</a:t>
            </a:r>
          </a:p>
          <a:p>
            <a:pPr marL="45720" indent="0">
              <a:buNone/>
            </a:pPr>
            <a:r>
              <a:rPr lang="en-US" dirty="0" smtClean="0"/>
              <a:t>Sodium         Na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Tin (IV)        Sn</a:t>
            </a:r>
            <a:r>
              <a:rPr lang="en-US" baseline="30000" dirty="0" smtClean="0"/>
              <a:t>4+</a:t>
            </a:r>
            <a:endParaRPr lang="en-US" baseline="30000" dirty="0"/>
          </a:p>
        </p:txBody>
      </p:sp>
      <p:sp>
        <p:nvSpPr>
          <p:cNvPr id="6" name="Rectangle 5"/>
          <p:cNvSpPr/>
          <p:nvPr/>
        </p:nvSpPr>
        <p:spPr>
          <a:xfrm>
            <a:off x="2371605" y="381113"/>
            <a:ext cx="6219053" cy="230832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800" b="1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Spot the error…What’s wrong with the information in RED?</a:t>
            </a:r>
            <a:endParaRPr lang="en-US" sz="4800" b="1" dirty="0">
              <a:ln w="12700">
                <a:solidFill>
                  <a:schemeClr val="tx1"/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64369916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136825" y="91758"/>
            <a:ext cx="2039243" cy="639762"/>
          </a:xfrm>
        </p:spPr>
        <p:txBody>
          <a:bodyPr/>
          <a:lstStyle/>
          <a:p>
            <a:r>
              <a:rPr lang="en-US" dirty="0" err="1" smtClean="0"/>
              <a:t>Cations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>
          <a:xfrm>
            <a:off x="150272" y="760565"/>
            <a:ext cx="2039243" cy="2743200"/>
          </a:xfrm>
        </p:spPr>
        <p:txBody>
          <a:bodyPr/>
          <a:lstStyle/>
          <a:p>
            <a:pPr marL="45720" indent="0">
              <a:buNone/>
            </a:pPr>
            <a:r>
              <a:rPr lang="en-US" dirty="0" smtClean="0"/>
              <a:t>Ammonium  NH</a:t>
            </a:r>
            <a:r>
              <a:rPr lang="en-US" baseline="-25000" dirty="0" smtClean="0"/>
              <a:t>4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Calcium        Ca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(II)        Fe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(III)       Fe</a:t>
            </a:r>
            <a:r>
              <a:rPr lang="en-US" baseline="30000" dirty="0" smtClean="0"/>
              <a:t>3+</a:t>
            </a:r>
          </a:p>
          <a:p>
            <a:pPr marL="45720" indent="0">
              <a:buNone/>
            </a:pPr>
            <a:r>
              <a:rPr lang="en-US" dirty="0" smtClean="0"/>
              <a:t>Sodium         Na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Tin (IV)        Sn</a:t>
            </a:r>
            <a:r>
              <a:rPr lang="en-US" baseline="30000" dirty="0" smtClean="0"/>
              <a:t>4+</a:t>
            </a:r>
            <a:endParaRPr lang="en-US" baseline="300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136825" y="3316737"/>
            <a:ext cx="2234780" cy="639762"/>
          </a:xfrm>
        </p:spPr>
        <p:txBody>
          <a:bodyPr/>
          <a:lstStyle/>
          <a:p>
            <a:r>
              <a:rPr lang="en-US" dirty="0" smtClean="0"/>
              <a:t>Polyatomic Anions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4"/>
          </p:nvPr>
        </p:nvSpPr>
        <p:spPr>
          <a:xfrm>
            <a:off x="134548" y="3984249"/>
            <a:ext cx="2234780" cy="2743200"/>
          </a:xfrm>
        </p:spPr>
        <p:txBody>
          <a:bodyPr/>
          <a:lstStyle/>
          <a:p>
            <a:pPr marL="45720" indent="0">
              <a:buNone/>
            </a:pPr>
            <a:r>
              <a:rPr lang="en-US" dirty="0"/>
              <a:t>Acetate </a:t>
            </a:r>
            <a:r>
              <a:rPr lang="en-US" dirty="0" smtClean="0"/>
              <a:t>      C</a:t>
            </a:r>
            <a:r>
              <a:rPr lang="en-US" baseline="-25000" dirty="0" smtClean="0"/>
              <a:t>2</a:t>
            </a:r>
            <a:r>
              <a:rPr lang="en-US" dirty="0" smtClean="0"/>
              <a:t>H</a:t>
            </a:r>
            <a:r>
              <a:rPr lang="en-US" baseline="-25000" dirty="0" smtClean="0"/>
              <a:t>3</a:t>
            </a:r>
            <a:r>
              <a:rPr lang="en-US" dirty="0" smtClean="0"/>
              <a:t>O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baseline="30000" dirty="0"/>
              <a:t>1-</a:t>
            </a:r>
          </a:p>
          <a:p>
            <a:pPr marL="45720" indent="0">
              <a:buNone/>
            </a:pPr>
            <a:r>
              <a:rPr lang="en-US" dirty="0" smtClean="0"/>
              <a:t>Carbonate   CO</a:t>
            </a:r>
            <a:r>
              <a:rPr lang="en-US" baseline="-25000" dirty="0" smtClean="0"/>
              <a:t>3</a:t>
            </a:r>
            <a:r>
              <a:rPr lang="en-US" dirty="0" smtClean="0"/>
              <a:t> </a:t>
            </a:r>
            <a:r>
              <a:rPr lang="en-US" baseline="30000" dirty="0" smtClean="0"/>
              <a:t>2-</a:t>
            </a:r>
          </a:p>
          <a:p>
            <a:pPr marL="45720" indent="0">
              <a:buNone/>
            </a:pPr>
            <a:r>
              <a:rPr lang="en-US" dirty="0"/>
              <a:t>Hydroxide </a:t>
            </a:r>
            <a:r>
              <a:rPr lang="en-US" dirty="0" smtClean="0"/>
              <a:t> OH </a:t>
            </a:r>
            <a:r>
              <a:rPr lang="en-US" baseline="30000" dirty="0"/>
              <a:t>1-</a:t>
            </a:r>
          </a:p>
          <a:p>
            <a:pPr marL="45720" indent="0">
              <a:buNone/>
            </a:pPr>
            <a:r>
              <a:rPr lang="en-US" dirty="0" smtClean="0"/>
              <a:t>Nitrate        NO</a:t>
            </a:r>
            <a:r>
              <a:rPr lang="en-US" baseline="-25000" dirty="0" smtClean="0"/>
              <a:t>3</a:t>
            </a:r>
            <a:r>
              <a:rPr lang="en-US" dirty="0" smtClean="0"/>
              <a:t> </a:t>
            </a:r>
            <a:r>
              <a:rPr lang="en-US" baseline="30000" dirty="0" smtClean="0"/>
              <a:t>1-</a:t>
            </a:r>
          </a:p>
          <a:p>
            <a:pPr marL="45720" indent="0">
              <a:buNone/>
            </a:pPr>
            <a:r>
              <a:rPr lang="en-US" dirty="0" smtClean="0"/>
              <a:t>Phosphate   </a:t>
            </a:r>
            <a:r>
              <a:rPr lang="en-US" dirty="0"/>
              <a:t>PO</a:t>
            </a:r>
            <a:r>
              <a:rPr lang="en-US" baseline="-25000" dirty="0"/>
              <a:t>4</a:t>
            </a:r>
            <a:r>
              <a:rPr lang="en-US" dirty="0"/>
              <a:t> </a:t>
            </a:r>
            <a:r>
              <a:rPr lang="en-US" baseline="30000" dirty="0"/>
              <a:t>3-</a:t>
            </a:r>
          </a:p>
          <a:p>
            <a:pPr marL="45720" indent="0">
              <a:buNone/>
            </a:pPr>
            <a:r>
              <a:rPr lang="en-US" dirty="0" smtClean="0"/>
              <a:t>Sulfate        SO</a:t>
            </a:r>
            <a:r>
              <a:rPr lang="en-US" baseline="-25000" dirty="0" smtClean="0"/>
              <a:t>4</a:t>
            </a:r>
            <a:r>
              <a:rPr lang="en-US" dirty="0" smtClean="0"/>
              <a:t> </a:t>
            </a:r>
            <a:r>
              <a:rPr lang="en-US" baseline="30000" dirty="0" smtClean="0"/>
              <a:t>2-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36435005"/>
              </p:ext>
            </p:extLst>
          </p:nvPr>
        </p:nvGraphicFramePr>
        <p:xfrm>
          <a:off x="2369328" y="284116"/>
          <a:ext cx="6425798" cy="6439298"/>
        </p:xfrm>
        <a:graphic>
          <a:graphicData uri="http://schemas.openxmlformats.org/drawingml/2006/table">
            <a:tbl>
              <a:tblPr firstRow="1" bandRow="1">
                <a:tableStyleId>{0E3FDE45-AF77-4B5C-9715-49D594BDF05E}</a:tableStyleId>
              </a:tblPr>
              <a:tblGrid>
                <a:gridCol w="3212899"/>
                <a:gridCol w="3212899"/>
              </a:tblGrid>
              <a:tr h="1170468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Cation</a:t>
                      </a:r>
                      <a:r>
                        <a:rPr lang="en-US" b="1" dirty="0" smtClean="0"/>
                        <a:t> involved: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Anion involved:</a:t>
                      </a: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Name of compound:</a:t>
                      </a:r>
                    </a:p>
                    <a:p>
                      <a:endParaRPr lang="en-US" b="1" dirty="0" smtClean="0"/>
                    </a:p>
                    <a:p>
                      <a:r>
                        <a:rPr lang="en-US" sz="2400" b="1" dirty="0" smtClean="0"/>
                        <a:t>Ammonium </a:t>
                      </a:r>
                      <a:r>
                        <a:rPr lang="en-US" sz="2400" b="1" dirty="0" smtClean="0"/>
                        <a:t>Nitrate</a:t>
                      </a:r>
                      <a:endParaRPr lang="en-US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Formula of compound:</a:t>
                      </a:r>
                      <a:endParaRPr lang="en-US" b="1" dirty="0"/>
                    </a:p>
                  </a:txBody>
                  <a:tcPr/>
                </a:tc>
              </a:tr>
              <a:tr h="2927894">
                <a:tc>
                  <a:txBody>
                    <a:bodyPr/>
                    <a:lstStyle/>
                    <a:p>
                      <a:r>
                        <a:rPr lang="en-US" b="1" dirty="0" smtClean="0"/>
                        <a:t>Particle</a:t>
                      </a:r>
                      <a:r>
                        <a:rPr lang="en-US" b="1" baseline="0" dirty="0" smtClean="0"/>
                        <a:t> diagram:</a:t>
                      </a:r>
                      <a:endParaRPr lang="en-US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 anchor="ctr"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# of atoms in compound: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#</a:t>
                      </a:r>
                      <a:r>
                        <a:rPr lang="en-US" b="1" baseline="0" dirty="0" smtClean="0"/>
                        <a:t> of ions in compound:</a:t>
                      </a:r>
                      <a:endParaRPr lang="en-US" b="1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9996757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136825" y="119508"/>
            <a:ext cx="2039243" cy="639762"/>
          </a:xfrm>
        </p:spPr>
        <p:txBody>
          <a:bodyPr/>
          <a:lstStyle/>
          <a:p>
            <a:r>
              <a:rPr lang="en-US" dirty="0" err="1" smtClean="0"/>
              <a:t>Cations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>
          <a:xfrm>
            <a:off x="150272" y="788315"/>
            <a:ext cx="2039243" cy="2743200"/>
          </a:xfrm>
        </p:spPr>
        <p:txBody>
          <a:bodyPr/>
          <a:lstStyle/>
          <a:p>
            <a:pPr marL="45720" indent="0">
              <a:buNone/>
            </a:pPr>
            <a:r>
              <a:rPr lang="en-US" dirty="0" smtClean="0"/>
              <a:t>Ammonium  NH</a:t>
            </a:r>
            <a:r>
              <a:rPr lang="en-US" baseline="-25000" dirty="0" smtClean="0"/>
              <a:t>4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Iron (II)        Fe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(III)       Fe</a:t>
            </a:r>
            <a:r>
              <a:rPr lang="en-US" baseline="30000" dirty="0" smtClean="0"/>
              <a:t>3+</a:t>
            </a:r>
          </a:p>
          <a:p>
            <a:pPr marL="45720" indent="0">
              <a:buNone/>
            </a:pPr>
            <a:r>
              <a:rPr lang="en-US" dirty="0" smtClean="0"/>
              <a:t>Sodium        Na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Tin (IV)       Sn</a:t>
            </a:r>
            <a:r>
              <a:rPr lang="en-US" baseline="30000" dirty="0" smtClean="0"/>
              <a:t>4+</a:t>
            </a:r>
            <a:endParaRPr lang="en-US" baseline="300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136825" y="3344487"/>
            <a:ext cx="2234780" cy="639762"/>
          </a:xfrm>
        </p:spPr>
        <p:txBody>
          <a:bodyPr/>
          <a:lstStyle/>
          <a:p>
            <a:r>
              <a:rPr lang="en-US" dirty="0" smtClean="0"/>
              <a:t>Polyatomic Anions</a:t>
            </a:r>
            <a:endParaRPr lang="en-US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8500245"/>
              </p:ext>
            </p:extLst>
          </p:nvPr>
        </p:nvGraphicFramePr>
        <p:xfrm>
          <a:off x="2369328" y="284116"/>
          <a:ext cx="6425798" cy="6439298"/>
        </p:xfrm>
        <a:graphic>
          <a:graphicData uri="http://schemas.openxmlformats.org/drawingml/2006/table">
            <a:tbl>
              <a:tblPr firstRow="1" bandRow="1">
                <a:tableStyleId>{0E3FDE45-AF77-4B5C-9715-49D594BDF05E}</a:tableStyleId>
              </a:tblPr>
              <a:tblGrid>
                <a:gridCol w="3212899"/>
                <a:gridCol w="3212899"/>
              </a:tblGrid>
              <a:tr h="1170468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Cation</a:t>
                      </a:r>
                      <a:r>
                        <a:rPr lang="en-US" b="1" dirty="0" smtClean="0"/>
                        <a:t> involved: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Anion involved:</a:t>
                      </a: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Name of compound:</a:t>
                      </a:r>
                    </a:p>
                    <a:p>
                      <a:endParaRPr lang="en-US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Formula of compound: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/>
                        <a:t>FeSO</a:t>
                      </a:r>
                      <a:r>
                        <a:rPr lang="en-US" sz="2400" b="1" baseline="-25000" dirty="0" smtClean="0"/>
                        <a:t>4</a:t>
                      </a:r>
                      <a:endParaRPr lang="en-US" sz="2400" b="1" baseline="-25000" dirty="0"/>
                    </a:p>
                  </a:txBody>
                  <a:tcPr/>
                </a:tc>
              </a:tr>
              <a:tr h="2927894">
                <a:tc>
                  <a:txBody>
                    <a:bodyPr/>
                    <a:lstStyle/>
                    <a:p>
                      <a:r>
                        <a:rPr lang="en-US" b="1" dirty="0" smtClean="0"/>
                        <a:t>Particle</a:t>
                      </a:r>
                      <a:r>
                        <a:rPr lang="en-US" b="1" baseline="0" dirty="0" smtClean="0"/>
                        <a:t> diagram:</a:t>
                      </a:r>
                      <a:endParaRPr lang="en-US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 anchor="ctr"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# of atoms in compound: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#</a:t>
                      </a:r>
                      <a:r>
                        <a:rPr lang="en-US" b="1" baseline="0" dirty="0" smtClean="0"/>
                        <a:t> of ions in compound:</a:t>
                      </a:r>
                      <a:endParaRPr lang="en-US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7" name="Content Placeholder 4"/>
          <p:cNvSpPr txBox="1">
            <a:spLocks/>
          </p:cNvSpPr>
          <p:nvPr/>
        </p:nvSpPr>
        <p:spPr>
          <a:xfrm>
            <a:off x="134548" y="3984249"/>
            <a:ext cx="2234780" cy="2743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4864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822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9728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38988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6420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65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860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87752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" indent="0">
              <a:buFont typeface="Georgia" pitchFamily="18" charset="0"/>
              <a:buNone/>
            </a:pPr>
            <a:r>
              <a:rPr lang="en-US" smtClean="0"/>
              <a:t>Acetate       C</a:t>
            </a:r>
            <a:r>
              <a:rPr lang="en-US" baseline="-25000" smtClean="0"/>
              <a:t>2</a:t>
            </a:r>
            <a:r>
              <a:rPr lang="en-US" smtClean="0"/>
              <a:t>H</a:t>
            </a:r>
            <a:r>
              <a:rPr lang="en-US" baseline="-25000" smtClean="0"/>
              <a:t>3</a:t>
            </a:r>
            <a:r>
              <a:rPr lang="en-US" smtClean="0"/>
              <a:t>O</a:t>
            </a:r>
            <a:r>
              <a:rPr lang="en-US" baseline="-25000" smtClean="0"/>
              <a:t>2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Carbonate   CO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Hydroxide  OH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Nitrate        NO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Phosphate   PO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3-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Sulfate        SO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  <a:endParaRPr lang="en-US" baseline="30000" dirty="0" smtClean="0"/>
          </a:p>
        </p:txBody>
      </p:sp>
    </p:spTree>
    <p:extLst>
      <p:ext uri="{BB962C8B-B14F-4D97-AF65-F5344CB8AC3E}">
        <p14:creationId xmlns:p14="http://schemas.microsoft.com/office/powerpoint/2010/main" val="117798209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136825" y="91758"/>
            <a:ext cx="2039243" cy="639762"/>
          </a:xfrm>
        </p:spPr>
        <p:txBody>
          <a:bodyPr/>
          <a:lstStyle/>
          <a:p>
            <a:r>
              <a:rPr lang="en-US" dirty="0" err="1" smtClean="0"/>
              <a:t>Cations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136825" y="3316737"/>
            <a:ext cx="2234780" cy="639762"/>
          </a:xfrm>
        </p:spPr>
        <p:txBody>
          <a:bodyPr/>
          <a:lstStyle/>
          <a:p>
            <a:r>
              <a:rPr lang="en-US" dirty="0" smtClean="0"/>
              <a:t>Polyatomic Anions</a:t>
            </a:r>
            <a:endParaRPr lang="en-US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275024"/>
              </p:ext>
            </p:extLst>
          </p:nvPr>
        </p:nvGraphicFramePr>
        <p:xfrm>
          <a:off x="2369328" y="284116"/>
          <a:ext cx="6425798" cy="6439298"/>
        </p:xfrm>
        <a:graphic>
          <a:graphicData uri="http://schemas.openxmlformats.org/drawingml/2006/table">
            <a:tbl>
              <a:tblPr firstRow="1" bandRow="1">
                <a:tableStyleId>{0E3FDE45-AF77-4B5C-9715-49D594BDF05E}</a:tableStyleId>
              </a:tblPr>
              <a:tblGrid>
                <a:gridCol w="3212899"/>
                <a:gridCol w="3212899"/>
              </a:tblGrid>
              <a:tr h="1170468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Cation</a:t>
                      </a:r>
                      <a:r>
                        <a:rPr lang="en-US" b="1" dirty="0" smtClean="0"/>
                        <a:t> involved: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/>
                        <a:t>Ca</a:t>
                      </a:r>
                      <a:r>
                        <a:rPr lang="en-US" sz="2400" b="1" baseline="30000" dirty="0" smtClean="0"/>
                        <a:t>2+</a:t>
                      </a:r>
                      <a:endParaRPr lang="en-US" sz="2400" b="1" baseline="30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Anion involved: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/>
                        <a:t>C</a:t>
                      </a:r>
                      <a:r>
                        <a:rPr lang="en-US" sz="2400" b="1" baseline="-25000" dirty="0" smtClean="0"/>
                        <a:t>2</a:t>
                      </a:r>
                      <a:r>
                        <a:rPr lang="en-US" sz="2400" b="1" dirty="0" smtClean="0"/>
                        <a:t>H</a:t>
                      </a:r>
                      <a:r>
                        <a:rPr lang="en-US" sz="2400" b="1" baseline="-25000" dirty="0" smtClean="0"/>
                        <a:t>3</a:t>
                      </a:r>
                      <a:r>
                        <a:rPr lang="en-US" sz="2400" b="1" dirty="0" smtClean="0"/>
                        <a:t>O</a:t>
                      </a:r>
                      <a:r>
                        <a:rPr lang="en-US" sz="2400" b="1" baseline="-25000" dirty="0" smtClean="0"/>
                        <a:t>2</a:t>
                      </a:r>
                      <a:r>
                        <a:rPr lang="en-US" sz="2400" b="1" baseline="30000" dirty="0" smtClean="0"/>
                        <a:t>1-</a:t>
                      </a: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Name of compound: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Formula of compound:</a:t>
                      </a:r>
                      <a:endParaRPr lang="en-US" b="1" dirty="0"/>
                    </a:p>
                  </a:txBody>
                  <a:tcPr/>
                </a:tc>
              </a:tr>
              <a:tr h="2927894">
                <a:tc>
                  <a:txBody>
                    <a:bodyPr/>
                    <a:lstStyle/>
                    <a:p>
                      <a:r>
                        <a:rPr lang="en-US" b="1" dirty="0" smtClean="0"/>
                        <a:t>Particle</a:t>
                      </a:r>
                      <a:r>
                        <a:rPr lang="en-US" b="1" baseline="0" dirty="0" smtClean="0"/>
                        <a:t> diagram:</a:t>
                      </a:r>
                      <a:endParaRPr lang="en-US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 anchor="ctr"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# of atoms in compound: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#</a:t>
                      </a:r>
                      <a:r>
                        <a:rPr lang="en-US" b="1" baseline="0" dirty="0" smtClean="0"/>
                        <a:t> of ions in compound:</a:t>
                      </a:r>
                      <a:endParaRPr lang="en-US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" name="Content Placeholder 4"/>
          <p:cNvSpPr txBox="1">
            <a:spLocks/>
          </p:cNvSpPr>
          <p:nvPr/>
        </p:nvSpPr>
        <p:spPr>
          <a:xfrm>
            <a:off x="134548" y="3984249"/>
            <a:ext cx="2234780" cy="2743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4864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822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9728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38988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6420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65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860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87752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" indent="0">
              <a:buFont typeface="Georgia" pitchFamily="18" charset="0"/>
              <a:buNone/>
            </a:pPr>
            <a:r>
              <a:rPr lang="en-US" smtClean="0"/>
              <a:t>Acetate       C</a:t>
            </a:r>
            <a:r>
              <a:rPr lang="en-US" baseline="-25000" smtClean="0"/>
              <a:t>2</a:t>
            </a:r>
            <a:r>
              <a:rPr lang="en-US" smtClean="0"/>
              <a:t>H</a:t>
            </a:r>
            <a:r>
              <a:rPr lang="en-US" baseline="-25000" smtClean="0"/>
              <a:t>3</a:t>
            </a:r>
            <a:r>
              <a:rPr lang="en-US" smtClean="0"/>
              <a:t>O</a:t>
            </a:r>
            <a:r>
              <a:rPr lang="en-US" baseline="-25000" smtClean="0"/>
              <a:t>2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Carbonate   CO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Hydroxide  OH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Nitrate        NO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Phosphate   PO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3-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Sulfate        SO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  <a:endParaRPr lang="en-US" baseline="30000" dirty="0" smtClean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2"/>
          </p:nvPr>
        </p:nvSpPr>
        <p:spPr>
          <a:xfrm>
            <a:off x="150272" y="760565"/>
            <a:ext cx="2039243" cy="2743200"/>
          </a:xfrm>
        </p:spPr>
        <p:txBody>
          <a:bodyPr/>
          <a:lstStyle/>
          <a:p>
            <a:pPr marL="45720" indent="0">
              <a:buNone/>
            </a:pPr>
            <a:r>
              <a:rPr lang="en-US" dirty="0" smtClean="0"/>
              <a:t>Ammonium  NH</a:t>
            </a:r>
            <a:r>
              <a:rPr lang="en-US" baseline="-25000" dirty="0" smtClean="0"/>
              <a:t>4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Calcium        Ca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(II)        Fe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(III)       Fe</a:t>
            </a:r>
            <a:r>
              <a:rPr lang="en-US" baseline="30000" dirty="0" smtClean="0"/>
              <a:t>3+</a:t>
            </a:r>
          </a:p>
          <a:p>
            <a:pPr marL="45720" indent="0">
              <a:buNone/>
            </a:pPr>
            <a:r>
              <a:rPr lang="en-US" dirty="0" smtClean="0"/>
              <a:t>Sodium         Na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Tin (IV)        Sn</a:t>
            </a:r>
            <a:r>
              <a:rPr lang="en-US" baseline="30000" dirty="0" smtClean="0"/>
              <a:t>4+</a:t>
            </a:r>
            <a:endParaRPr lang="en-US" baseline="30000" dirty="0"/>
          </a:p>
        </p:txBody>
      </p:sp>
    </p:spTree>
    <p:extLst>
      <p:ext uri="{BB962C8B-B14F-4D97-AF65-F5344CB8AC3E}">
        <p14:creationId xmlns:p14="http://schemas.microsoft.com/office/powerpoint/2010/main" val="117798209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124285" y="91758"/>
            <a:ext cx="4383171" cy="639762"/>
          </a:xfrm>
        </p:spPr>
        <p:txBody>
          <a:bodyPr/>
          <a:lstStyle/>
          <a:p>
            <a:r>
              <a:rPr lang="en-US" dirty="0" smtClean="0"/>
              <a:t>Math Class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>
          <a:xfrm>
            <a:off x="137732" y="760564"/>
            <a:ext cx="4369725" cy="4640699"/>
          </a:xfrm>
        </p:spPr>
        <p:txBody>
          <a:bodyPr/>
          <a:lstStyle/>
          <a:p>
            <a:r>
              <a:rPr lang="en-US" dirty="0" smtClean="0"/>
              <a:t>Y * Y * Y = Y</a:t>
            </a:r>
            <a:r>
              <a:rPr lang="en-US" baseline="30000" dirty="0" smtClean="0"/>
              <a:t>3</a:t>
            </a:r>
          </a:p>
          <a:p>
            <a:r>
              <a:rPr lang="en-US" dirty="0" smtClean="0"/>
              <a:t>Would you write (Y)</a:t>
            </a:r>
            <a:r>
              <a:rPr lang="en-US" baseline="30000" dirty="0" smtClean="0"/>
              <a:t>3 </a:t>
            </a:r>
            <a:r>
              <a:rPr lang="en-US" dirty="0" smtClean="0"/>
              <a:t>?  No, it would be a waste of time.  </a:t>
            </a:r>
          </a:p>
          <a:p>
            <a:r>
              <a:rPr lang="en-US" dirty="0" smtClean="0"/>
              <a:t>(X+Y)*</a:t>
            </a:r>
            <a:r>
              <a:rPr lang="en-US" dirty="0"/>
              <a:t>(X+Y</a:t>
            </a:r>
            <a:r>
              <a:rPr lang="en-US" dirty="0" smtClean="0"/>
              <a:t>)*</a:t>
            </a:r>
            <a:r>
              <a:rPr lang="en-US" dirty="0"/>
              <a:t>(X+Y</a:t>
            </a:r>
            <a:r>
              <a:rPr lang="en-US" dirty="0" smtClean="0"/>
              <a:t>) = </a:t>
            </a:r>
            <a:r>
              <a:rPr lang="en-US" dirty="0"/>
              <a:t>(X+Y</a:t>
            </a:r>
            <a:r>
              <a:rPr lang="en-US" dirty="0" smtClean="0"/>
              <a:t>)</a:t>
            </a:r>
            <a:r>
              <a:rPr lang="en-US" baseline="30000" dirty="0" smtClean="0"/>
              <a:t>3</a:t>
            </a:r>
          </a:p>
          <a:p>
            <a:r>
              <a:rPr lang="en-US" dirty="0" smtClean="0"/>
              <a:t>Can you write X+Y</a:t>
            </a:r>
            <a:r>
              <a:rPr lang="en-US" baseline="30000" dirty="0" smtClean="0"/>
              <a:t>3</a:t>
            </a:r>
            <a:r>
              <a:rPr lang="en-US" dirty="0" smtClean="0"/>
              <a:t> instead?  </a:t>
            </a:r>
          </a:p>
          <a:p>
            <a:r>
              <a:rPr lang="en-US" dirty="0" smtClean="0"/>
              <a:t>No, that has a different meaning - you are only cubing the Y and not quantity of X+Y.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4507457" y="126735"/>
            <a:ext cx="4533173" cy="639762"/>
          </a:xfrm>
        </p:spPr>
        <p:txBody>
          <a:bodyPr/>
          <a:lstStyle/>
          <a:p>
            <a:r>
              <a:rPr lang="en-US" dirty="0" smtClean="0"/>
              <a:t>Chemistry Class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4"/>
          </p:nvPr>
        </p:nvSpPr>
        <p:spPr>
          <a:xfrm>
            <a:off x="4507457" y="794247"/>
            <a:ext cx="4530896" cy="4607016"/>
          </a:xfrm>
        </p:spPr>
        <p:txBody>
          <a:bodyPr/>
          <a:lstStyle/>
          <a:p>
            <a:r>
              <a:rPr lang="en-US" dirty="0" smtClean="0"/>
              <a:t>We just wrote out the formula for calcium acetate  </a:t>
            </a:r>
            <a:r>
              <a:rPr lang="en-US" dirty="0" err="1" smtClean="0"/>
              <a:t>Ca</a:t>
            </a:r>
            <a:r>
              <a:rPr lang="en-US" dirty="0" smtClean="0"/>
              <a:t>(C</a:t>
            </a:r>
            <a:r>
              <a:rPr lang="en-US" baseline="-25000" dirty="0" smtClean="0"/>
              <a:t>2</a:t>
            </a:r>
            <a:r>
              <a:rPr lang="en-US" dirty="0" smtClean="0"/>
              <a:t>H</a:t>
            </a:r>
            <a:r>
              <a:rPr lang="en-US" baseline="-25000" dirty="0" smtClean="0"/>
              <a:t>3</a:t>
            </a:r>
            <a:r>
              <a:rPr lang="en-US" dirty="0" smtClean="0"/>
              <a:t>O</a:t>
            </a:r>
            <a:r>
              <a:rPr lang="en-US" baseline="-25000" dirty="0" smtClean="0"/>
              <a:t>2</a:t>
            </a:r>
            <a:r>
              <a:rPr lang="en-US" dirty="0" smtClean="0"/>
              <a:t>)</a:t>
            </a:r>
            <a:r>
              <a:rPr lang="en-US" baseline="-25000" dirty="0" smtClean="0"/>
              <a:t>2</a:t>
            </a:r>
          </a:p>
          <a:p>
            <a:r>
              <a:rPr lang="en-US" dirty="0" smtClean="0"/>
              <a:t>Why do we need the parentheses?</a:t>
            </a:r>
          </a:p>
          <a:p>
            <a:r>
              <a:rPr lang="en-US" dirty="0" smtClean="0"/>
              <a:t>Can’t we just leave them off? </a:t>
            </a:r>
          </a:p>
          <a:p>
            <a:r>
              <a:rPr lang="en-US" dirty="0" smtClean="0"/>
              <a:t>No. Then we would have CaC</a:t>
            </a:r>
            <a:r>
              <a:rPr lang="en-US" baseline="-25000" dirty="0" smtClean="0"/>
              <a:t>2</a:t>
            </a:r>
            <a:r>
              <a:rPr lang="en-US" dirty="0" smtClean="0"/>
              <a:t>H</a:t>
            </a:r>
            <a:r>
              <a:rPr lang="en-US" baseline="-25000" dirty="0" smtClean="0"/>
              <a:t>3</a:t>
            </a:r>
            <a:r>
              <a:rPr lang="en-US" dirty="0" smtClean="0"/>
              <a:t>O</a:t>
            </a:r>
            <a:r>
              <a:rPr lang="en-US" baseline="-25000" dirty="0" smtClean="0"/>
              <a:t>22 </a:t>
            </a:r>
            <a:r>
              <a:rPr lang="en-US" b="1" dirty="0" smtClean="0"/>
              <a:t>BUT </a:t>
            </a:r>
            <a:r>
              <a:rPr lang="en-US" dirty="0" smtClean="0"/>
              <a:t>calcium acetate doesn’t have 22 oxygen atoms!</a:t>
            </a:r>
          </a:p>
          <a:p>
            <a:r>
              <a:rPr lang="en-US" dirty="0" smtClean="0"/>
              <a:t>Can’t we just double the acetate subscripts? CaC</a:t>
            </a:r>
            <a:r>
              <a:rPr lang="en-US" baseline="-25000" dirty="0" smtClean="0"/>
              <a:t>4</a:t>
            </a:r>
            <a:r>
              <a:rPr lang="en-US" dirty="0" smtClean="0"/>
              <a:t>H</a:t>
            </a:r>
            <a:r>
              <a:rPr lang="en-US" baseline="-25000" dirty="0" smtClean="0"/>
              <a:t>6</a:t>
            </a:r>
            <a:r>
              <a:rPr lang="en-US" dirty="0" smtClean="0"/>
              <a:t>O</a:t>
            </a:r>
            <a:r>
              <a:rPr lang="en-US" baseline="-25000" dirty="0" smtClean="0"/>
              <a:t>4</a:t>
            </a:r>
            <a:r>
              <a:rPr lang="en-US" dirty="0" smtClean="0"/>
              <a:t>?</a:t>
            </a:r>
          </a:p>
          <a:p>
            <a:r>
              <a:rPr lang="en-US" dirty="0" smtClean="0"/>
              <a:t>No.  Writing it like this destroys the structural cues hidden in the formula.</a:t>
            </a:r>
          </a:p>
          <a:p>
            <a:r>
              <a:rPr lang="en-US" dirty="0" smtClean="0"/>
              <a:t>Analogy of two people hiding in a closet…</a:t>
            </a:r>
            <a:endParaRPr lang="en-US" dirty="0"/>
          </a:p>
          <a:p>
            <a:endParaRPr lang="en-US" dirty="0" smtClean="0"/>
          </a:p>
          <a:p>
            <a:endParaRPr lang="en-US" baseline="-25000" dirty="0"/>
          </a:p>
          <a:p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664746" y="5515168"/>
            <a:ext cx="7649916" cy="11430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effectLst/>
              </a:rPr>
              <a:t>When to use parentheses</a:t>
            </a:r>
            <a:endParaRPr lang="en-US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59312701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379" y="5962511"/>
            <a:ext cx="8247393" cy="859364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effectLst/>
              </a:rPr>
              <a:t>Summing up:  Use () when?</a:t>
            </a:r>
            <a:endParaRPr lang="en-US" dirty="0">
              <a:effectLst/>
            </a:endParaRPr>
          </a:p>
        </p:txBody>
      </p:sp>
      <p:sp>
        <p:nvSpPr>
          <p:cNvPr id="5" name="Process 4"/>
          <p:cNvSpPr/>
          <p:nvPr/>
        </p:nvSpPr>
        <p:spPr>
          <a:xfrm>
            <a:off x="946729" y="258200"/>
            <a:ext cx="3056140" cy="628054"/>
          </a:xfrm>
          <a:prstGeom prst="flowChartProces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Does the compound have any polyatomic ions?</a:t>
            </a:r>
            <a:endParaRPr lang="en-US" dirty="0"/>
          </a:p>
        </p:txBody>
      </p:sp>
      <p:sp>
        <p:nvSpPr>
          <p:cNvPr id="7" name="Process 6"/>
          <p:cNvSpPr/>
          <p:nvPr/>
        </p:nvSpPr>
        <p:spPr>
          <a:xfrm>
            <a:off x="946729" y="2218000"/>
            <a:ext cx="3056140" cy="1145578"/>
          </a:xfrm>
          <a:prstGeom prst="flowChartProces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When writing the compound, do you need more than one polyatomic ion?</a:t>
            </a:r>
            <a:endParaRPr lang="en-US" dirty="0"/>
          </a:p>
        </p:txBody>
      </p:sp>
      <p:sp>
        <p:nvSpPr>
          <p:cNvPr id="8" name="Process 7"/>
          <p:cNvSpPr/>
          <p:nvPr/>
        </p:nvSpPr>
        <p:spPr>
          <a:xfrm>
            <a:off x="5315742" y="2565795"/>
            <a:ext cx="3056140" cy="628054"/>
          </a:xfrm>
          <a:prstGeom prst="flowChartProces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The formula does NOT need any parentheses</a:t>
            </a:r>
            <a:endParaRPr lang="en-US" dirty="0"/>
          </a:p>
        </p:txBody>
      </p:sp>
      <p:sp>
        <p:nvSpPr>
          <p:cNvPr id="9" name="Process 8"/>
          <p:cNvSpPr/>
          <p:nvPr/>
        </p:nvSpPr>
        <p:spPr>
          <a:xfrm>
            <a:off x="946729" y="4387251"/>
            <a:ext cx="3056140" cy="1145578"/>
          </a:xfrm>
          <a:prstGeom prst="flowChartProces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Do you need to double, triple, etc.  a single polyatomic </a:t>
            </a:r>
            <a:r>
              <a:rPr lang="en-US" dirty="0" err="1" smtClean="0"/>
              <a:t>cation</a:t>
            </a:r>
            <a:r>
              <a:rPr lang="en-US" dirty="0" smtClean="0"/>
              <a:t> or anion?</a:t>
            </a:r>
            <a:endParaRPr lang="en-US" dirty="0"/>
          </a:p>
        </p:txBody>
      </p:sp>
      <p:sp>
        <p:nvSpPr>
          <p:cNvPr id="10" name="Process 9"/>
          <p:cNvSpPr/>
          <p:nvPr/>
        </p:nvSpPr>
        <p:spPr>
          <a:xfrm>
            <a:off x="5315742" y="4492388"/>
            <a:ext cx="3056140" cy="1145578"/>
          </a:xfrm>
          <a:prstGeom prst="flowChartProcess">
            <a:avLst/>
          </a:prstGeom>
          <a:ln w="12700" cmpd="sng">
            <a:solidFill>
              <a:srgbClr val="4F81BD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Surround the polyatomic ion(s) with parentheses and add the subscript outside the ( )</a:t>
            </a:r>
            <a:endParaRPr lang="en-US" dirty="0"/>
          </a:p>
        </p:txBody>
      </p:sp>
      <p:cxnSp>
        <p:nvCxnSpPr>
          <p:cNvPr id="12" name="Straight Arrow Connector 11"/>
          <p:cNvCxnSpPr/>
          <p:nvPr/>
        </p:nvCxnSpPr>
        <p:spPr>
          <a:xfrm>
            <a:off x="4002869" y="558270"/>
            <a:ext cx="2723431" cy="2007525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5456097" y="1266315"/>
            <a:ext cx="5308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NO</a:t>
            </a:r>
            <a:endParaRPr lang="en-US" dirty="0"/>
          </a:p>
        </p:txBody>
      </p:sp>
      <p:cxnSp>
        <p:nvCxnSpPr>
          <p:cNvPr id="15" name="Straight Arrow Connector 14"/>
          <p:cNvCxnSpPr>
            <a:endCxn id="7" idx="0"/>
          </p:cNvCxnSpPr>
          <p:nvPr/>
        </p:nvCxnSpPr>
        <p:spPr>
          <a:xfrm>
            <a:off x="2456076" y="886254"/>
            <a:ext cx="18723" cy="133174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>
            <a:off x="4002869" y="2903005"/>
            <a:ext cx="1312873" cy="13957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>
            <a:off x="2456076" y="3363578"/>
            <a:ext cx="0" cy="1023673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 flipV="1">
            <a:off x="4002869" y="3193849"/>
            <a:ext cx="2276872" cy="119340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/>
          <p:nvPr/>
        </p:nvCxnSpPr>
        <p:spPr>
          <a:xfrm>
            <a:off x="4002869" y="5024431"/>
            <a:ext cx="1312873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4464189" y="2500886"/>
            <a:ext cx="5308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NO</a:t>
            </a:r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4464189" y="3574432"/>
            <a:ext cx="5308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NO</a:t>
            </a:r>
            <a:endParaRPr lang="en-US" dirty="0"/>
          </a:p>
        </p:txBody>
      </p:sp>
      <p:sp>
        <p:nvSpPr>
          <p:cNvPr id="31" name="TextBox 30"/>
          <p:cNvSpPr txBox="1"/>
          <p:nvPr/>
        </p:nvSpPr>
        <p:spPr>
          <a:xfrm>
            <a:off x="1874134" y="1450981"/>
            <a:ext cx="63356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YES</a:t>
            </a:r>
            <a:endParaRPr lang="en-US" dirty="0"/>
          </a:p>
        </p:txBody>
      </p:sp>
      <p:sp>
        <p:nvSpPr>
          <p:cNvPr id="32" name="TextBox 31"/>
          <p:cNvSpPr txBox="1"/>
          <p:nvPr/>
        </p:nvSpPr>
        <p:spPr>
          <a:xfrm>
            <a:off x="1814121" y="3628613"/>
            <a:ext cx="63356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YES</a:t>
            </a:r>
            <a:endParaRPr lang="en-US" dirty="0"/>
          </a:p>
        </p:txBody>
      </p:sp>
      <p:sp>
        <p:nvSpPr>
          <p:cNvPr id="33" name="TextBox 32"/>
          <p:cNvSpPr txBox="1"/>
          <p:nvPr/>
        </p:nvSpPr>
        <p:spPr>
          <a:xfrm>
            <a:off x="4361510" y="5024431"/>
            <a:ext cx="63356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87482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136825" y="91758"/>
            <a:ext cx="2039243" cy="639762"/>
          </a:xfrm>
        </p:spPr>
        <p:txBody>
          <a:bodyPr/>
          <a:lstStyle/>
          <a:p>
            <a:r>
              <a:rPr lang="en-US" dirty="0" err="1" smtClean="0"/>
              <a:t>Cations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136825" y="3316737"/>
            <a:ext cx="2234780" cy="639762"/>
          </a:xfrm>
        </p:spPr>
        <p:txBody>
          <a:bodyPr/>
          <a:lstStyle/>
          <a:p>
            <a:r>
              <a:rPr lang="en-US" dirty="0" smtClean="0"/>
              <a:t>Polyatomic Anions</a:t>
            </a:r>
            <a:endParaRPr lang="en-US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18603724"/>
              </p:ext>
            </p:extLst>
          </p:nvPr>
        </p:nvGraphicFramePr>
        <p:xfrm>
          <a:off x="2369328" y="284116"/>
          <a:ext cx="6425798" cy="6439298"/>
        </p:xfrm>
        <a:graphic>
          <a:graphicData uri="http://schemas.openxmlformats.org/drawingml/2006/table">
            <a:tbl>
              <a:tblPr firstRow="1" bandRow="1">
                <a:tableStyleId>{0E3FDE45-AF77-4B5C-9715-49D594BDF05E}</a:tableStyleId>
              </a:tblPr>
              <a:tblGrid>
                <a:gridCol w="3212899"/>
                <a:gridCol w="3212899"/>
              </a:tblGrid>
              <a:tr h="1170468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Cation</a:t>
                      </a:r>
                      <a:r>
                        <a:rPr lang="en-US" b="1" dirty="0" smtClean="0"/>
                        <a:t> involved: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Anion involved:</a:t>
                      </a: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Name of compound: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/>
                        <a:t>Sodium Phosphate</a:t>
                      </a:r>
                      <a:endParaRPr lang="en-US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Formula of compound:</a:t>
                      </a:r>
                      <a:endParaRPr lang="en-US" b="1" dirty="0"/>
                    </a:p>
                  </a:txBody>
                  <a:tcPr/>
                </a:tc>
              </a:tr>
              <a:tr h="2927894">
                <a:tc>
                  <a:txBody>
                    <a:bodyPr/>
                    <a:lstStyle/>
                    <a:p>
                      <a:r>
                        <a:rPr lang="en-US" b="1" dirty="0" smtClean="0"/>
                        <a:t>Particle</a:t>
                      </a:r>
                      <a:r>
                        <a:rPr lang="en-US" b="1" baseline="0" dirty="0" smtClean="0"/>
                        <a:t> diagram:</a:t>
                      </a:r>
                      <a:endParaRPr lang="en-US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 anchor="ctr"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# of atoms in compound: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#</a:t>
                      </a:r>
                      <a:r>
                        <a:rPr lang="en-US" b="1" baseline="0" dirty="0" smtClean="0"/>
                        <a:t> of ions in compound:</a:t>
                      </a:r>
                      <a:endParaRPr lang="en-US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" name="Content Placeholder 4"/>
          <p:cNvSpPr txBox="1">
            <a:spLocks/>
          </p:cNvSpPr>
          <p:nvPr/>
        </p:nvSpPr>
        <p:spPr>
          <a:xfrm>
            <a:off x="134548" y="3984249"/>
            <a:ext cx="2234780" cy="2743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4864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822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9728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38988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6420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65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860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87752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" indent="0">
              <a:buFont typeface="Georgia" pitchFamily="18" charset="0"/>
              <a:buNone/>
            </a:pPr>
            <a:r>
              <a:rPr lang="en-US" smtClean="0"/>
              <a:t>Acetate       C</a:t>
            </a:r>
            <a:r>
              <a:rPr lang="en-US" baseline="-25000" smtClean="0"/>
              <a:t>2</a:t>
            </a:r>
            <a:r>
              <a:rPr lang="en-US" smtClean="0"/>
              <a:t>H</a:t>
            </a:r>
            <a:r>
              <a:rPr lang="en-US" baseline="-25000" smtClean="0"/>
              <a:t>3</a:t>
            </a:r>
            <a:r>
              <a:rPr lang="en-US" smtClean="0"/>
              <a:t>O</a:t>
            </a:r>
            <a:r>
              <a:rPr lang="en-US" baseline="-25000" smtClean="0"/>
              <a:t>2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Carbonate   CO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Hydroxide  OH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Nitrate        NO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Phosphate   PO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3-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Sulfate        SO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  <a:endParaRPr lang="en-US" baseline="30000" dirty="0" smtClean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2"/>
          </p:nvPr>
        </p:nvSpPr>
        <p:spPr>
          <a:xfrm>
            <a:off x="150272" y="760565"/>
            <a:ext cx="2039243" cy="2743200"/>
          </a:xfrm>
        </p:spPr>
        <p:txBody>
          <a:bodyPr/>
          <a:lstStyle/>
          <a:p>
            <a:pPr marL="45720" indent="0">
              <a:buNone/>
            </a:pPr>
            <a:r>
              <a:rPr lang="en-US" dirty="0" smtClean="0"/>
              <a:t>Ammonium  NH</a:t>
            </a:r>
            <a:r>
              <a:rPr lang="en-US" baseline="-25000" dirty="0" smtClean="0"/>
              <a:t>4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Calcium        Ca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(II)        Fe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(III)       Fe</a:t>
            </a:r>
            <a:r>
              <a:rPr lang="en-US" baseline="30000" dirty="0" smtClean="0"/>
              <a:t>3+</a:t>
            </a:r>
          </a:p>
          <a:p>
            <a:pPr marL="45720" indent="0">
              <a:buNone/>
            </a:pPr>
            <a:r>
              <a:rPr lang="en-US" dirty="0" smtClean="0"/>
              <a:t>Sodium         Na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Tin (IV)        Sn</a:t>
            </a:r>
            <a:r>
              <a:rPr lang="en-US" baseline="30000" dirty="0" smtClean="0"/>
              <a:t>4+</a:t>
            </a:r>
            <a:endParaRPr lang="en-US" baseline="30000" dirty="0"/>
          </a:p>
        </p:txBody>
      </p:sp>
    </p:spTree>
    <p:extLst>
      <p:ext uri="{BB962C8B-B14F-4D97-AF65-F5344CB8AC3E}">
        <p14:creationId xmlns:p14="http://schemas.microsoft.com/office/powerpoint/2010/main" val="117798209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136825" y="91758"/>
            <a:ext cx="2039243" cy="639762"/>
          </a:xfrm>
        </p:spPr>
        <p:txBody>
          <a:bodyPr/>
          <a:lstStyle/>
          <a:p>
            <a:r>
              <a:rPr lang="en-US" dirty="0" err="1" smtClean="0"/>
              <a:t>Cations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136825" y="3316737"/>
            <a:ext cx="2234780" cy="639762"/>
          </a:xfrm>
        </p:spPr>
        <p:txBody>
          <a:bodyPr/>
          <a:lstStyle/>
          <a:p>
            <a:r>
              <a:rPr lang="en-US" dirty="0" smtClean="0"/>
              <a:t>Polyatomic Anions</a:t>
            </a:r>
            <a:endParaRPr lang="en-US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35322619"/>
              </p:ext>
            </p:extLst>
          </p:nvPr>
        </p:nvGraphicFramePr>
        <p:xfrm>
          <a:off x="2369328" y="284116"/>
          <a:ext cx="6425798" cy="6439298"/>
        </p:xfrm>
        <a:graphic>
          <a:graphicData uri="http://schemas.openxmlformats.org/drawingml/2006/table">
            <a:tbl>
              <a:tblPr firstRow="1" bandRow="1">
                <a:tableStyleId>{0E3FDE45-AF77-4B5C-9715-49D594BDF05E}</a:tableStyleId>
              </a:tblPr>
              <a:tblGrid>
                <a:gridCol w="3212899"/>
                <a:gridCol w="3212899"/>
              </a:tblGrid>
              <a:tr h="1170468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Cation</a:t>
                      </a:r>
                      <a:r>
                        <a:rPr lang="en-US" b="1" dirty="0" smtClean="0"/>
                        <a:t> involved: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Anion involved:</a:t>
                      </a: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Name of compound: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Formula of compound: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/>
                        <a:t>Fe</a:t>
                      </a:r>
                      <a:r>
                        <a:rPr lang="en-US" sz="2400" b="1" baseline="-25000" dirty="0" smtClean="0"/>
                        <a:t>2</a:t>
                      </a:r>
                      <a:r>
                        <a:rPr lang="en-US" sz="2400" b="1" dirty="0" smtClean="0"/>
                        <a:t>(CO</a:t>
                      </a:r>
                      <a:r>
                        <a:rPr lang="en-US" sz="2400" b="1" baseline="-25000" dirty="0" smtClean="0"/>
                        <a:t>3</a:t>
                      </a:r>
                      <a:r>
                        <a:rPr lang="en-US" sz="2400" b="1" dirty="0" smtClean="0"/>
                        <a:t>)</a:t>
                      </a:r>
                      <a:r>
                        <a:rPr lang="en-US" sz="2400" b="1" baseline="-25000" dirty="0" smtClean="0"/>
                        <a:t>3</a:t>
                      </a:r>
                      <a:endParaRPr lang="en-US" sz="2400" b="1" baseline="-25000" dirty="0"/>
                    </a:p>
                  </a:txBody>
                  <a:tcPr/>
                </a:tc>
              </a:tr>
              <a:tr h="2927894">
                <a:tc>
                  <a:txBody>
                    <a:bodyPr/>
                    <a:lstStyle/>
                    <a:p>
                      <a:r>
                        <a:rPr lang="en-US" b="1" dirty="0" smtClean="0"/>
                        <a:t>Particle</a:t>
                      </a:r>
                      <a:r>
                        <a:rPr lang="en-US" b="1" baseline="0" dirty="0" smtClean="0"/>
                        <a:t> diagram:</a:t>
                      </a:r>
                      <a:endParaRPr lang="en-US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 anchor="ctr"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# of atoms in compound: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#</a:t>
                      </a:r>
                      <a:r>
                        <a:rPr lang="en-US" b="1" baseline="0" dirty="0" smtClean="0"/>
                        <a:t> of ions in compound:</a:t>
                      </a:r>
                      <a:endParaRPr lang="en-US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" name="Content Placeholder 4"/>
          <p:cNvSpPr txBox="1">
            <a:spLocks/>
          </p:cNvSpPr>
          <p:nvPr/>
        </p:nvSpPr>
        <p:spPr>
          <a:xfrm>
            <a:off x="134548" y="3984249"/>
            <a:ext cx="2234780" cy="2743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4864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822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9728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38988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6420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65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860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87752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" indent="0">
              <a:buFont typeface="Georgia" pitchFamily="18" charset="0"/>
              <a:buNone/>
            </a:pPr>
            <a:r>
              <a:rPr lang="en-US" smtClean="0"/>
              <a:t>Acetate       C</a:t>
            </a:r>
            <a:r>
              <a:rPr lang="en-US" baseline="-25000" smtClean="0"/>
              <a:t>2</a:t>
            </a:r>
            <a:r>
              <a:rPr lang="en-US" smtClean="0"/>
              <a:t>H</a:t>
            </a:r>
            <a:r>
              <a:rPr lang="en-US" baseline="-25000" smtClean="0"/>
              <a:t>3</a:t>
            </a:r>
            <a:r>
              <a:rPr lang="en-US" smtClean="0"/>
              <a:t>O</a:t>
            </a:r>
            <a:r>
              <a:rPr lang="en-US" baseline="-25000" smtClean="0"/>
              <a:t>2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Carbonate   CO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Hydroxide  OH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Nitrate        NO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Phosphate   PO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3-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Sulfate        SO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  <a:endParaRPr lang="en-US" baseline="30000" dirty="0" smtClean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2"/>
          </p:nvPr>
        </p:nvSpPr>
        <p:spPr>
          <a:xfrm>
            <a:off x="150272" y="760565"/>
            <a:ext cx="2039243" cy="2743200"/>
          </a:xfrm>
        </p:spPr>
        <p:txBody>
          <a:bodyPr/>
          <a:lstStyle/>
          <a:p>
            <a:pPr marL="45720" indent="0">
              <a:buNone/>
            </a:pPr>
            <a:r>
              <a:rPr lang="en-US" dirty="0" smtClean="0"/>
              <a:t>Ammonium  NH</a:t>
            </a:r>
            <a:r>
              <a:rPr lang="en-US" baseline="-25000" dirty="0" smtClean="0"/>
              <a:t>4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Calcium        Ca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(II)        Fe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(III)       Fe</a:t>
            </a:r>
            <a:r>
              <a:rPr lang="en-US" baseline="30000" dirty="0" smtClean="0"/>
              <a:t>3+</a:t>
            </a:r>
          </a:p>
          <a:p>
            <a:pPr marL="45720" indent="0">
              <a:buNone/>
            </a:pPr>
            <a:r>
              <a:rPr lang="en-US" dirty="0" smtClean="0"/>
              <a:t>Sodium         Na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Tin (IV)        Sn</a:t>
            </a:r>
            <a:r>
              <a:rPr lang="en-US" baseline="30000" dirty="0" smtClean="0"/>
              <a:t>4+</a:t>
            </a:r>
            <a:endParaRPr lang="en-US" baseline="30000" dirty="0"/>
          </a:p>
        </p:txBody>
      </p:sp>
    </p:spTree>
    <p:extLst>
      <p:ext uri="{BB962C8B-B14F-4D97-AF65-F5344CB8AC3E}">
        <p14:creationId xmlns:p14="http://schemas.microsoft.com/office/powerpoint/2010/main" val="117798209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136825" y="91758"/>
            <a:ext cx="2039243" cy="639762"/>
          </a:xfrm>
        </p:spPr>
        <p:txBody>
          <a:bodyPr/>
          <a:lstStyle/>
          <a:p>
            <a:r>
              <a:rPr lang="en-US" dirty="0" err="1" smtClean="0"/>
              <a:t>Cations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136825" y="3316737"/>
            <a:ext cx="2234780" cy="639762"/>
          </a:xfrm>
        </p:spPr>
        <p:txBody>
          <a:bodyPr/>
          <a:lstStyle/>
          <a:p>
            <a:r>
              <a:rPr lang="en-US" dirty="0" smtClean="0"/>
              <a:t>Polyatomic Anions</a:t>
            </a:r>
            <a:endParaRPr lang="en-US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93508496"/>
              </p:ext>
            </p:extLst>
          </p:nvPr>
        </p:nvGraphicFramePr>
        <p:xfrm>
          <a:off x="2369328" y="284116"/>
          <a:ext cx="6425798" cy="6439298"/>
        </p:xfrm>
        <a:graphic>
          <a:graphicData uri="http://schemas.openxmlformats.org/drawingml/2006/table">
            <a:tbl>
              <a:tblPr firstRow="1" bandRow="1">
                <a:tableStyleId>{0E3FDE45-AF77-4B5C-9715-49D594BDF05E}</a:tableStyleId>
              </a:tblPr>
              <a:tblGrid>
                <a:gridCol w="3212899"/>
                <a:gridCol w="3212899"/>
              </a:tblGrid>
              <a:tr h="1170468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Cation</a:t>
                      </a:r>
                      <a:r>
                        <a:rPr lang="en-US" b="1" dirty="0" smtClean="0"/>
                        <a:t> involved: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/>
                        <a:t>NH</a:t>
                      </a:r>
                      <a:r>
                        <a:rPr lang="en-US" sz="2400" b="1" baseline="-25000" dirty="0" smtClean="0"/>
                        <a:t>4</a:t>
                      </a:r>
                      <a:r>
                        <a:rPr lang="en-US" sz="2400" b="1" baseline="30000" dirty="0" smtClean="0"/>
                        <a:t>1+</a:t>
                      </a:r>
                      <a:endParaRPr lang="en-US" sz="2400" b="1" baseline="30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Anion involved:</a:t>
                      </a:r>
                    </a:p>
                    <a:p>
                      <a:endParaRPr lang="en-US" b="1" dirty="0" smtClean="0"/>
                    </a:p>
                    <a:p>
                      <a:pPr algn="ctr"/>
                      <a:r>
                        <a:rPr lang="en-US" sz="2400" b="1" dirty="0" smtClean="0"/>
                        <a:t>SO</a:t>
                      </a:r>
                      <a:r>
                        <a:rPr lang="en-US" sz="2400" b="1" baseline="-25000" dirty="0" smtClean="0"/>
                        <a:t>4</a:t>
                      </a:r>
                      <a:r>
                        <a:rPr lang="en-US" sz="2400" b="1" baseline="30000" dirty="0" smtClean="0"/>
                        <a:t>2-</a:t>
                      </a:r>
                    </a:p>
                  </a:txBody>
                  <a:tcPr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Name of compound: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Formula of compound:</a:t>
                      </a:r>
                      <a:endParaRPr lang="en-US" b="1" dirty="0"/>
                    </a:p>
                  </a:txBody>
                  <a:tcPr/>
                </a:tc>
              </a:tr>
              <a:tr h="2927894">
                <a:tc>
                  <a:txBody>
                    <a:bodyPr/>
                    <a:lstStyle/>
                    <a:p>
                      <a:r>
                        <a:rPr lang="en-US" b="1" dirty="0" smtClean="0"/>
                        <a:t>Particle</a:t>
                      </a:r>
                      <a:r>
                        <a:rPr lang="en-US" b="1" baseline="0" dirty="0" smtClean="0"/>
                        <a:t> diagram:</a:t>
                      </a:r>
                      <a:endParaRPr lang="en-US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 anchor="ctr"/>
                </a:tc>
              </a:tr>
              <a:tr h="1170468">
                <a:tc>
                  <a:txBody>
                    <a:bodyPr/>
                    <a:lstStyle/>
                    <a:p>
                      <a:r>
                        <a:rPr lang="en-US" b="1" dirty="0" smtClean="0"/>
                        <a:t># of atoms in compound: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#</a:t>
                      </a:r>
                      <a:r>
                        <a:rPr lang="en-US" b="1" baseline="0" dirty="0" smtClean="0"/>
                        <a:t> of ions in compound:</a:t>
                      </a:r>
                      <a:endParaRPr lang="en-US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" name="Content Placeholder 4"/>
          <p:cNvSpPr txBox="1">
            <a:spLocks/>
          </p:cNvSpPr>
          <p:nvPr/>
        </p:nvSpPr>
        <p:spPr>
          <a:xfrm>
            <a:off x="134548" y="3984249"/>
            <a:ext cx="2234780" cy="2743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4864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822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9728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38988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6420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65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860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87752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" indent="0">
              <a:buFont typeface="Georgia" pitchFamily="18" charset="0"/>
              <a:buNone/>
            </a:pPr>
            <a:r>
              <a:rPr lang="en-US" smtClean="0"/>
              <a:t>Acetate       C</a:t>
            </a:r>
            <a:r>
              <a:rPr lang="en-US" baseline="-25000" smtClean="0"/>
              <a:t>2</a:t>
            </a:r>
            <a:r>
              <a:rPr lang="en-US" smtClean="0"/>
              <a:t>H</a:t>
            </a:r>
            <a:r>
              <a:rPr lang="en-US" baseline="-25000" smtClean="0"/>
              <a:t>3</a:t>
            </a:r>
            <a:r>
              <a:rPr lang="en-US" smtClean="0"/>
              <a:t>O</a:t>
            </a:r>
            <a:r>
              <a:rPr lang="en-US" baseline="-25000" smtClean="0"/>
              <a:t>2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Carbonate   CO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Hydroxide  OH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Nitrate        NO</a:t>
            </a:r>
            <a:r>
              <a:rPr lang="en-US" baseline="-25000" smtClean="0"/>
              <a:t>3</a:t>
            </a:r>
            <a:r>
              <a:rPr lang="en-US" smtClean="0"/>
              <a:t> </a:t>
            </a:r>
            <a:r>
              <a:rPr lang="en-US" baseline="30000" smtClean="0"/>
              <a:t>1-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Phosphate   PO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3-</a:t>
            </a:r>
          </a:p>
          <a:p>
            <a:pPr marL="45720" indent="0">
              <a:buFont typeface="Georgia" pitchFamily="18" charset="0"/>
              <a:buNone/>
            </a:pPr>
            <a:r>
              <a:rPr lang="en-US" smtClean="0"/>
              <a:t>Sulfate        SO</a:t>
            </a:r>
            <a:r>
              <a:rPr lang="en-US" baseline="-25000" smtClean="0"/>
              <a:t>4</a:t>
            </a:r>
            <a:r>
              <a:rPr lang="en-US" smtClean="0"/>
              <a:t> </a:t>
            </a:r>
            <a:r>
              <a:rPr lang="en-US" baseline="30000" smtClean="0"/>
              <a:t>2-</a:t>
            </a:r>
            <a:endParaRPr lang="en-US" baseline="30000" dirty="0" smtClean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2"/>
          </p:nvPr>
        </p:nvSpPr>
        <p:spPr>
          <a:xfrm>
            <a:off x="150272" y="760565"/>
            <a:ext cx="2039243" cy="2743200"/>
          </a:xfrm>
        </p:spPr>
        <p:txBody>
          <a:bodyPr/>
          <a:lstStyle/>
          <a:p>
            <a:pPr marL="45720" indent="0">
              <a:buNone/>
            </a:pPr>
            <a:r>
              <a:rPr lang="en-US" dirty="0" smtClean="0"/>
              <a:t>Ammonium  NH</a:t>
            </a:r>
            <a:r>
              <a:rPr lang="en-US" baseline="-25000" dirty="0" smtClean="0"/>
              <a:t>4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Calcium        Ca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(II)        Fe</a:t>
            </a:r>
            <a:r>
              <a:rPr lang="en-US" baseline="30000" dirty="0" smtClean="0"/>
              <a:t>2+</a:t>
            </a:r>
          </a:p>
          <a:p>
            <a:pPr marL="45720" indent="0">
              <a:buNone/>
            </a:pPr>
            <a:r>
              <a:rPr lang="en-US" dirty="0" smtClean="0"/>
              <a:t>Iron (III)       Fe</a:t>
            </a:r>
            <a:r>
              <a:rPr lang="en-US" baseline="30000" dirty="0" smtClean="0"/>
              <a:t>3+</a:t>
            </a:r>
          </a:p>
          <a:p>
            <a:pPr marL="45720" indent="0">
              <a:buNone/>
            </a:pPr>
            <a:r>
              <a:rPr lang="en-US" dirty="0" smtClean="0"/>
              <a:t>Sodium         Na</a:t>
            </a:r>
            <a:r>
              <a:rPr lang="en-US" baseline="30000" dirty="0" smtClean="0"/>
              <a:t>1+</a:t>
            </a:r>
          </a:p>
          <a:p>
            <a:pPr marL="45720" indent="0">
              <a:buNone/>
            </a:pPr>
            <a:r>
              <a:rPr lang="en-US" dirty="0" smtClean="0"/>
              <a:t>Tin (IV)        Sn</a:t>
            </a:r>
            <a:r>
              <a:rPr lang="en-US" baseline="30000" dirty="0" smtClean="0"/>
              <a:t>4+</a:t>
            </a:r>
            <a:endParaRPr lang="en-US" baseline="30000" dirty="0"/>
          </a:p>
        </p:txBody>
      </p:sp>
    </p:spTree>
    <p:extLst>
      <p:ext uri="{BB962C8B-B14F-4D97-AF65-F5344CB8AC3E}">
        <p14:creationId xmlns:p14="http://schemas.microsoft.com/office/powerpoint/2010/main" val="117798209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Office Classic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Slipstream.thmx</Template>
  <TotalTime>143</TotalTime>
  <Words>1199</Words>
  <Application>Microsoft Macintosh PowerPoint</Application>
  <PresentationFormat>On-screen Show (4:3)</PresentationFormat>
  <Paragraphs>309</Paragraphs>
  <Slides>13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Slipstream</vt:lpstr>
      <vt:lpstr>Compounds with Polyatomic Ions</vt:lpstr>
      <vt:lpstr>PowerPoint Presentation</vt:lpstr>
      <vt:lpstr>PowerPoint Presentation</vt:lpstr>
      <vt:lpstr>PowerPoint Presentation</vt:lpstr>
      <vt:lpstr>When to use parentheses</vt:lpstr>
      <vt:lpstr>Summing up:  Use () when?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Compounds with Polyatomic Ions</dc:title>
  <dc:creator>CHRISTOPHER, STERMAN</dc:creator>
  <cp:lastModifiedBy>CHRISTOPHER, STERMAN</cp:lastModifiedBy>
  <cp:revision>12</cp:revision>
  <cp:lastPrinted>2012-02-28T19:00:46Z</cp:lastPrinted>
  <dcterms:created xsi:type="dcterms:W3CDTF">2012-02-28T02:55:23Z</dcterms:created>
  <dcterms:modified xsi:type="dcterms:W3CDTF">2012-02-28T19:20:16Z</dcterms:modified>
</cp:coreProperties>
</file>

<file path=docProps/thumbnail.jpeg>
</file>